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85" r:id="rId13"/>
    <p:sldId id="267" r:id="rId14"/>
    <p:sldId id="279" r:id="rId15"/>
    <p:sldId id="273" r:id="rId16"/>
    <p:sldId id="277" r:id="rId17"/>
    <p:sldId id="271" r:id="rId18"/>
    <p:sldId id="268" r:id="rId19"/>
    <p:sldId id="269" r:id="rId20"/>
    <p:sldId id="270" r:id="rId21"/>
    <p:sldId id="272" r:id="rId22"/>
    <p:sldId id="278" r:id="rId23"/>
    <p:sldId id="280" r:id="rId24"/>
    <p:sldId id="274" r:id="rId25"/>
    <p:sldId id="286" r:id="rId26"/>
    <p:sldId id="275" r:id="rId27"/>
    <p:sldId id="276" r:id="rId28"/>
    <p:sldId id="281" r:id="rId29"/>
    <p:sldId id="284" r:id="rId30"/>
    <p:sldId id="283" r:id="rId31"/>
    <p:sldId id="282" r:id="rId32"/>
    <p:sldId id="287" r:id="rId33"/>
    <p:sldId id="288" r:id="rId34"/>
    <p:sldId id="289" r:id="rId35"/>
    <p:sldId id="290" r:id="rId36"/>
    <p:sldId id="291" r:id="rId37"/>
    <p:sldId id="292" r:id="rId38"/>
    <p:sldId id="293" r:id="rId39"/>
    <p:sldId id="295" r:id="rId40"/>
    <p:sldId id="294" r:id="rId41"/>
    <p:sldId id="296" r:id="rId42"/>
    <p:sldId id="297" r:id="rId43"/>
    <p:sldId id="298" r:id="rId44"/>
    <p:sldId id="299" r:id="rId45"/>
    <p:sldId id="300" r:id="rId46"/>
    <p:sldId id="301" r:id="rId47"/>
    <p:sldId id="302" r:id="rId48"/>
    <p:sldId id="303" r:id="rId49"/>
    <p:sldId id="304" r:id="rId50"/>
    <p:sldId id="305" r:id="rId51"/>
    <p:sldId id="307" r:id="rId52"/>
    <p:sldId id="308" r:id="rId5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719" autoAdjust="0"/>
    <p:restoredTop sz="94660"/>
  </p:normalViewPr>
  <p:slideViewPr>
    <p:cSldViewPr snapToGrid="0">
      <p:cViewPr varScale="1">
        <p:scale>
          <a:sx n="116" d="100"/>
          <a:sy n="116" d="100"/>
        </p:scale>
        <p:origin x="29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8/7/2016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8/7/2016</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73643" y="1380068"/>
            <a:ext cx="9229380" cy="2616199"/>
          </a:xfrm>
        </p:spPr>
        <p:txBody>
          <a:bodyPr>
            <a:normAutofit/>
          </a:bodyPr>
          <a:lstStyle/>
          <a:p>
            <a:r>
              <a:rPr lang="ru-RU" sz="4800" dirty="0" smtClean="0"/>
              <a:t>Привычки мысли и действия, уходящие корнями в Откровение </a:t>
            </a:r>
            <a:r>
              <a:rPr lang="ru-RU" sz="4800" dirty="0"/>
              <a:t/>
            </a:r>
            <a:br>
              <a:rPr lang="ru-RU" sz="4800" dirty="0"/>
            </a:br>
            <a:r>
              <a:rPr lang="ru-RU" sz="4800" dirty="0" smtClean="0"/>
              <a:t>Бахауллы</a:t>
            </a:r>
            <a:endParaRPr lang="ru-RU" sz="4800" dirty="0"/>
          </a:p>
        </p:txBody>
      </p:sp>
      <p:sp>
        <p:nvSpPr>
          <p:cNvPr id="3" name="Подзаголовок 2"/>
          <p:cNvSpPr>
            <a:spLocks noGrp="1"/>
          </p:cNvSpPr>
          <p:nvPr>
            <p:ph type="subTitle" idx="1"/>
          </p:nvPr>
        </p:nvSpPr>
        <p:spPr>
          <a:xfrm>
            <a:off x="4515378" y="5355510"/>
            <a:ext cx="6987645" cy="905247"/>
          </a:xfrm>
        </p:spPr>
        <p:txBody>
          <a:bodyPr/>
          <a:lstStyle/>
          <a:p>
            <a:r>
              <a:rPr lang="ru-RU" dirty="0" smtClean="0"/>
              <a:t>Летняя школа бахаи. Стрельна. 07.08.2016</a:t>
            </a:r>
          </a:p>
          <a:p>
            <a:r>
              <a:rPr lang="ru-RU" dirty="0" smtClean="0"/>
              <a:t>Составитель: Пичугин Игорь</a:t>
            </a:r>
            <a:endParaRPr lang="ru-RU" dirty="0"/>
          </a:p>
        </p:txBody>
      </p:sp>
    </p:spTree>
    <p:extLst>
      <p:ext uri="{BB962C8B-B14F-4D97-AF65-F5344CB8AC3E}">
        <p14:creationId xmlns:p14="http://schemas.microsoft.com/office/powerpoint/2010/main" val="3386855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58315" y="939114"/>
            <a:ext cx="8781533" cy="6310183"/>
          </a:xfrm>
        </p:spPr>
        <p:txBody>
          <a:bodyPr>
            <a:normAutofit/>
          </a:bodyPr>
          <a:lstStyle/>
          <a:p>
            <a:pPr marL="0" indent="0">
              <a:buNone/>
            </a:pPr>
            <a:r>
              <a:rPr lang="ru-RU" sz="3600" b="1" dirty="0" smtClean="0"/>
              <a:t>Привычки, которые Всемирный Дом Справедливости, выделяет в последних посланиях:</a:t>
            </a:r>
            <a:endParaRPr lang="ru-RU" sz="3600" dirty="0"/>
          </a:p>
          <a:p>
            <a:endParaRPr lang="ru-RU" dirty="0" smtClean="0"/>
          </a:p>
          <a:p>
            <a:endParaRPr lang="ru-RU" dirty="0"/>
          </a:p>
        </p:txBody>
      </p:sp>
    </p:spTree>
    <p:extLst>
      <p:ext uri="{BB962C8B-B14F-4D97-AF65-F5344CB8AC3E}">
        <p14:creationId xmlns:p14="http://schemas.microsoft.com/office/powerpoint/2010/main" val="343854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fontScale="77500" lnSpcReduction="20000"/>
          </a:bodyPr>
          <a:lstStyle/>
          <a:p>
            <a:pPr marL="0" lvl="0" indent="0">
              <a:buNone/>
            </a:pPr>
            <a:r>
              <a:rPr lang="ru-RU" sz="2800" b="1" dirty="0"/>
              <a:t>Системно мыслить </a:t>
            </a:r>
            <a:endParaRPr lang="ru-RU" sz="2800" dirty="0"/>
          </a:p>
          <a:p>
            <a:pPr marL="0" indent="0">
              <a:buNone/>
            </a:pPr>
            <a:r>
              <a:rPr lang="ru-RU" sz="2800" dirty="0"/>
              <a:t>«..достижения кажутся более устойчивыми в тех регионах, где друзья стараются во всей полноте охватить видение, представленное в посланиях, в то время как сложности зачастую возникают там, где фразы и предложения вырваны из контекста и рассматриваются как обособленные части. Институты и службы Веры должны помогать верующим анализировать, но не упрощать; обдумывать смысл, но не привязываться к словам; выявлять конкретные области деятельности, но не делить на отдельные фрагменты. Мы понимаем, что это задача не из легких. Общество все чаще и чаще выражается лозунгами. Мы надеемся, что те привычки, которые друзья формируют в учебных кружках для работы над глубокими и сложными мыслями и обретения их понимания, распространятся на различные сферы деятельности.  Привычка сводить всю тему к одной или двум привлекательным фразам тесно связана с тенденцией видеть дихотомию там, где на самом деле ее вовсе нет. Очень важно, чтобы идеи, формирующие части единого целого, не противопоставлялись друг другу. В письме, написанном от его имени, </a:t>
            </a:r>
            <a:r>
              <a:rPr lang="ru-RU" sz="2800" dirty="0" err="1"/>
              <a:t>Шоги</a:t>
            </a:r>
            <a:r>
              <a:rPr lang="ru-RU" sz="2800" dirty="0"/>
              <a:t> </a:t>
            </a:r>
            <a:r>
              <a:rPr lang="ru-RU" sz="2800" dirty="0" err="1"/>
              <a:t>Эффенди</a:t>
            </a:r>
            <a:r>
              <a:rPr lang="ru-RU" sz="2800" dirty="0"/>
              <a:t> предупредил: «Мы должны принять Учение как нечто целое, великое и уравновешенное, а не искать и не противопоставлять друг другу два сильных утверждения, которые различаются по смыслу; где-то посередине между ними есть звенья, связывающие их». </a:t>
            </a:r>
            <a:endParaRPr lang="ru-RU" sz="2800" dirty="0" smtClean="0"/>
          </a:p>
          <a:p>
            <a:pPr marL="0" indent="0">
              <a:buNone/>
            </a:pPr>
            <a:r>
              <a:rPr lang="ru-RU" sz="2800" dirty="0" smtClean="0"/>
              <a:t>28.12.2010</a:t>
            </a:r>
            <a:endParaRPr lang="ru-RU" sz="2800" dirty="0"/>
          </a:p>
          <a:p>
            <a:endParaRPr lang="ru-RU" dirty="0" smtClean="0"/>
          </a:p>
          <a:p>
            <a:endParaRPr lang="ru-RU" dirty="0"/>
          </a:p>
        </p:txBody>
      </p:sp>
    </p:spTree>
    <p:extLst>
      <p:ext uri="{BB962C8B-B14F-4D97-AF65-F5344CB8AC3E}">
        <p14:creationId xmlns:p14="http://schemas.microsoft.com/office/powerpoint/2010/main" val="180976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lvl="0" indent="0">
              <a:buNone/>
            </a:pPr>
            <a:r>
              <a:rPr lang="ru-RU" sz="2800" b="1" dirty="0"/>
              <a:t>Исследовать действительность </a:t>
            </a:r>
            <a:endParaRPr lang="ru-RU" sz="2800" dirty="0"/>
          </a:p>
          <a:p>
            <a:pPr marL="0" indent="0">
              <a:buNone/>
            </a:pPr>
            <a:r>
              <a:rPr lang="ru-RU" sz="2800" dirty="0"/>
              <a:t>Кроме того, повсюду в мире большое число друзей готовы вступать в беседы с людьми самого разного происхождения и с самым разнообразным кругом интересов и вместе с ними начинать исследование действительности, при котором возникает общее понимание потребностей этого периода в истории человечества и средств, необходимых для отклика на них. 28.12.2010, 2</a:t>
            </a:r>
          </a:p>
          <a:p>
            <a:endParaRPr lang="ru-RU" dirty="0" smtClean="0"/>
          </a:p>
          <a:p>
            <a:endParaRPr lang="ru-RU" dirty="0"/>
          </a:p>
        </p:txBody>
      </p:sp>
    </p:spTree>
    <p:extLst>
      <p:ext uri="{BB962C8B-B14F-4D97-AF65-F5344CB8AC3E}">
        <p14:creationId xmlns:p14="http://schemas.microsoft.com/office/powerpoint/2010/main" val="2418856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fontScale="77500" lnSpcReduction="20000"/>
          </a:bodyPr>
          <a:lstStyle/>
          <a:p>
            <a:pPr marL="0" lvl="0" indent="0">
              <a:buNone/>
            </a:pPr>
            <a:r>
              <a:rPr lang="ru-RU" sz="2800" b="1" dirty="0"/>
              <a:t>Смиренно учиться</a:t>
            </a:r>
            <a:endParaRPr lang="ru-RU" sz="2800" dirty="0"/>
          </a:p>
          <a:p>
            <a:pPr marL="0" indent="0">
              <a:buNone/>
            </a:pPr>
            <a:r>
              <a:rPr lang="ru-RU" sz="2800" dirty="0"/>
              <a:t> «Кроме того, в отношениях между друзьями этот сдвиг в культуре проявляется через качество их взаимодействия. Ученичество, как образ действия, требует от всех состояния смирения — состояния, в котором человек забывает о себе, полностью доверяя Богу, веруя в Его неодолимое могущество и не сомневаясь в Его неизменной поддержке, зная, что Он, и только Он может превратить мошку в орла, а каплю — в бескрайнее море. И в таком состоянии друзья неустанно трудятся вместе, наслаждаясь не столько собственными достижениями, сколько успехами и служением других людей.»  </a:t>
            </a:r>
            <a:r>
              <a:rPr lang="ru-RU" sz="2800" dirty="0" err="1" smtClean="0"/>
              <a:t>Ризван</a:t>
            </a:r>
            <a:r>
              <a:rPr lang="ru-RU" sz="2800" dirty="0" smtClean="0"/>
              <a:t> 2010</a:t>
            </a:r>
            <a:endParaRPr lang="ru-RU" sz="2800" dirty="0"/>
          </a:p>
          <a:p>
            <a:pPr marL="0" indent="0">
              <a:buNone/>
            </a:pPr>
            <a:r>
              <a:rPr lang="ru-RU" sz="2800" dirty="0"/>
              <a:t> </a:t>
            </a:r>
          </a:p>
          <a:p>
            <a:pPr marL="0" indent="0">
              <a:buNone/>
            </a:pPr>
            <a:r>
              <a:rPr lang="ru-RU" sz="2800" dirty="0"/>
              <a:t>По мере того как растущее число верующих вовлекается в обучение Вере и административную работу, выполняемые в духе смиренного ученичества, они должны начать рассматривать каждую задачу, каждое взаимодействие как возможность объединить свои усилия в содействии прогрессу и сопровождать друг друга в служении Делу. Именно так удастся усмирить порыв все время давать указания. Именно так можно будет предотвратить тенденцию низводить сложный процесс преобразования до упрощенных шагов, сводящихся к обучению по инструкции. Разрозненные действия взаимосвязаны, и даже мельчайший из шагов исполнен смысла. 28.12.2015, 9</a:t>
            </a:r>
          </a:p>
          <a:p>
            <a:endParaRPr lang="ru-RU" dirty="0" smtClean="0"/>
          </a:p>
          <a:p>
            <a:endParaRPr lang="ru-RU" dirty="0"/>
          </a:p>
        </p:txBody>
      </p:sp>
    </p:spTree>
    <p:extLst>
      <p:ext uri="{BB962C8B-B14F-4D97-AF65-F5344CB8AC3E}">
        <p14:creationId xmlns:p14="http://schemas.microsoft.com/office/powerpoint/2010/main" val="906952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lvl="0" indent="0">
              <a:buNone/>
            </a:pPr>
            <a:r>
              <a:rPr lang="ru-RU" sz="2800" b="1" dirty="0"/>
              <a:t>Полагаться на Бога </a:t>
            </a:r>
            <a:endParaRPr lang="ru-RU" sz="2800" dirty="0"/>
          </a:p>
          <a:p>
            <a:pPr marL="0" indent="0">
              <a:buNone/>
            </a:pPr>
            <a:r>
              <a:rPr lang="ru-RU" sz="2800" dirty="0"/>
              <a:t>«Дух высшей решимости благоприятствует умножению сил общины, и в каждый цикл друзья учатся все больше и больше полагаться на мощные подтверждения из божественного царствия, что привлекают их действия.» </a:t>
            </a:r>
            <a:endParaRPr lang="ru-RU" sz="2800" dirty="0" smtClean="0"/>
          </a:p>
          <a:p>
            <a:pPr marL="0" indent="0">
              <a:buNone/>
            </a:pPr>
            <a:r>
              <a:rPr lang="ru-RU" sz="2800" dirty="0" smtClean="0"/>
              <a:t>29.12.2015</a:t>
            </a:r>
            <a:r>
              <a:rPr lang="ru-RU" sz="2800" dirty="0"/>
              <a:t>, 15              </a:t>
            </a:r>
          </a:p>
          <a:p>
            <a:endParaRPr lang="ru-RU" dirty="0" smtClean="0"/>
          </a:p>
          <a:p>
            <a:endParaRPr lang="ru-RU" dirty="0"/>
          </a:p>
        </p:txBody>
      </p:sp>
    </p:spTree>
    <p:extLst>
      <p:ext uri="{BB962C8B-B14F-4D97-AF65-F5344CB8AC3E}">
        <p14:creationId xmlns:p14="http://schemas.microsoft.com/office/powerpoint/2010/main" val="39132378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07526" y="840260"/>
            <a:ext cx="10412625" cy="5733535"/>
          </a:xfrm>
        </p:spPr>
        <p:txBody>
          <a:bodyPr>
            <a:normAutofit fontScale="85000" lnSpcReduction="20000"/>
          </a:bodyPr>
          <a:lstStyle/>
          <a:p>
            <a:pPr marL="0" lvl="0" indent="0">
              <a:buNone/>
            </a:pPr>
            <a:r>
              <a:rPr lang="ru-RU" sz="2800" b="1" dirty="0"/>
              <a:t>Молиться и медитировать</a:t>
            </a:r>
            <a:endParaRPr lang="ru-RU" sz="2800" dirty="0"/>
          </a:p>
          <a:p>
            <a:pPr marL="0" indent="0">
              <a:buNone/>
            </a:pPr>
            <a:r>
              <a:rPr lang="ru-RU" sz="2800" dirty="0"/>
              <a:t>«Еще одна область, где мы можем поупражняться в самопожертвовании, совершаемом в радостном духе, это ежедневные молитвы и медитации. Это самопожертвование заключается в </a:t>
            </a:r>
            <a:r>
              <a:rPr lang="ru-RU" sz="2800" dirty="0" err="1"/>
              <a:t>предстоянии</a:t>
            </a:r>
            <a:r>
              <a:rPr lang="ru-RU" sz="2800" dirty="0"/>
              <a:t> Господу в состоянии духовной скудости и открытости. Все мысли и эмоции, связывающие нас с материальным миром, должны отойти в сторону, чтобы мы могли стать пред Богом с чистым и открытым сердцем. Одним из наиболее сильных духовных упражнений на внутреннюю отстраненность и </a:t>
            </a:r>
            <a:r>
              <a:rPr lang="ru-RU" sz="2800" dirty="0" err="1"/>
              <a:t>самоотрешение</a:t>
            </a:r>
            <a:r>
              <a:rPr lang="ru-RU" sz="2800" dirty="0"/>
              <a:t> является медитация над Величайшим Именем» </a:t>
            </a:r>
            <a:endParaRPr lang="ru-RU" sz="2800" dirty="0" smtClean="0"/>
          </a:p>
          <a:p>
            <a:pPr marL="0" indent="0">
              <a:buNone/>
            </a:pPr>
            <a:r>
              <a:rPr lang="ru-RU" sz="2800" dirty="0" smtClean="0"/>
              <a:t>Служение </a:t>
            </a:r>
            <a:r>
              <a:rPr lang="ru-RU" sz="2800" dirty="0"/>
              <a:t>в радостном духе</a:t>
            </a:r>
          </a:p>
          <a:p>
            <a:pPr marL="0" indent="0">
              <a:buNone/>
            </a:pPr>
            <a:r>
              <a:rPr lang="ru-RU" sz="2800" dirty="0"/>
              <a:t>	</a:t>
            </a:r>
          </a:p>
          <a:p>
            <a:pPr marL="0" indent="0">
              <a:buNone/>
            </a:pPr>
            <a:r>
              <a:rPr lang="ru-RU" sz="2800" dirty="0"/>
              <a:t>«Укрепление молитвенного характера общины также оказывает влияние на Праздник Девятнадцатого дня и может ощущаться в других случаях, когда друзья собираются вместе».     </a:t>
            </a:r>
          </a:p>
          <a:p>
            <a:pPr marL="0" indent="0">
              <a:buNone/>
            </a:pPr>
            <a:r>
              <a:rPr lang="ru-RU" sz="2800" dirty="0"/>
              <a:t>29.12.2015, 49</a:t>
            </a:r>
          </a:p>
          <a:p>
            <a:endParaRPr lang="ru-RU" dirty="0" smtClean="0"/>
          </a:p>
          <a:p>
            <a:endParaRPr lang="ru-RU" dirty="0"/>
          </a:p>
        </p:txBody>
      </p:sp>
    </p:spTree>
    <p:extLst>
      <p:ext uri="{BB962C8B-B14F-4D97-AF65-F5344CB8AC3E}">
        <p14:creationId xmlns:p14="http://schemas.microsoft.com/office/powerpoint/2010/main" val="19234499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fontScale="85000" lnSpcReduction="10000"/>
          </a:bodyPr>
          <a:lstStyle/>
          <a:p>
            <a:pPr marL="0" lvl="0" indent="0">
              <a:buNone/>
            </a:pPr>
            <a:r>
              <a:rPr lang="ru-RU" sz="2800" b="1" dirty="0"/>
              <a:t>Размышлять над Святым Словом. Вести содержательные беседы </a:t>
            </a:r>
            <a:endParaRPr lang="ru-RU" sz="2800" dirty="0"/>
          </a:p>
          <a:p>
            <a:pPr marL="0" indent="0">
              <a:buNone/>
            </a:pPr>
            <a:r>
              <a:rPr lang="ru-RU" sz="2800" dirty="0"/>
              <a:t>«Центральное значение для зарождающейся в кластере модели действия имеет индивидуальное и коллективное преображение, происходящее посредством силы Святого Слова. … По мере того как человек взращивает привычку изучать Созидательное Слово и глубоко размышлять над ним, этот процесс преобразования проявляется в умении выражать свое понимание глубоких концепций и исследовать духовную реальность в значимых разговорах. </a:t>
            </a:r>
            <a:r>
              <a:rPr lang="ru-RU" sz="2800" dirty="0" smtClean="0"/>
              <a:t>… Подобный </a:t>
            </a:r>
            <a:r>
              <a:rPr lang="ru-RU" sz="2800" dirty="0"/>
              <a:t>обмен поднимает осознание духовных сил, с его помощью очевидные дихотомии уступают место неожиданным озарениям, упрочивается чувство единства и общего призвания, крепнет уверенность в том, что можно создать лучший мир, и приверженность действию становится явной. Такие отличительные разговоры постепенно привлекают еще более значительное число людей к участию в ряде видов деятельности общины. Естественным образом поднимаются темы веры и несомненности, побуждаемые восприимчивостью и опытом тех, кто вовлечен. Поэтому ясно то, что по мере наращивания скорости процесса института в кластере, акт обучения Вере начинает занимать все более видное место в жизни друзей.» 29.12.2015, 14</a:t>
            </a:r>
          </a:p>
          <a:p>
            <a:endParaRPr lang="ru-RU" dirty="0" smtClean="0"/>
          </a:p>
          <a:p>
            <a:endParaRPr lang="ru-RU" dirty="0"/>
          </a:p>
        </p:txBody>
      </p:sp>
    </p:spTree>
    <p:extLst>
      <p:ext uri="{BB962C8B-B14F-4D97-AF65-F5344CB8AC3E}">
        <p14:creationId xmlns:p14="http://schemas.microsoft.com/office/powerpoint/2010/main" val="1488397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06380" y="972065"/>
            <a:ext cx="10190204" cy="5733535"/>
          </a:xfrm>
        </p:spPr>
        <p:txBody>
          <a:bodyPr>
            <a:normAutofit fontScale="92500" lnSpcReduction="20000"/>
          </a:bodyPr>
          <a:lstStyle/>
          <a:p>
            <a:pPr marL="0" lvl="0" indent="0">
              <a:buNone/>
            </a:pPr>
            <a:r>
              <a:rPr lang="ru-RU" sz="2800" b="1" dirty="0"/>
              <a:t>Служить</a:t>
            </a:r>
            <a:endParaRPr lang="ru-RU" sz="2800" dirty="0"/>
          </a:p>
          <a:p>
            <a:pPr marL="0" indent="0">
              <a:buNone/>
            </a:pPr>
            <a:r>
              <a:rPr lang="ru-RU" sz="2800" dirty="0"/>
              <a:t>«Служение — это высший идеал бахаи. Нас увещевают проводить всю нашу жизнь в служении Богу и друг другу. Задача административных органов Бахаи состоит в предоставлении нам возможностей для служения … Служение — в противоположность рабству — предполагает, что жертвование совершается добровольно и с охотой. … Лучше всего, если самопожертвование совершается с радостью, даже если оно ведет к боли. … Если же мы действуем не совсем искренно или чувствуем себя принужденными исполнить долг, то духовных сил становится меньше. Позже у нас может сложиться впечатление, будто нас безосновательно потревожили и лишили наших собственных возможностей для роста. Поступок, идущий ото всего сердца, совершается в атмосфере полного приятия, независимо от его результатов.» </a:t>
            </a:r>
            <a:endParaRPr lang="ru-RU" sz="2800" dirty="0" smtClean="0"/>
          </a:p>
          <a:p>
            <a:pPr marL="0" indent="0">
              <a:buNone/>
            </a:pPr>
            <a:r>
              <a:rPr lang="ru-RU" sz="2800" dirty="0" smtClean="0"/>
              <a:t>Служение </a:t>
            </a:r>
            <a:r>
              <a:rPr lang="ru-RU" sz="2800" dirty="0"/>
              <a:t>в радостном духе</a:t>
            </a:r>
          </a:p>
          <a:p>
            <a:endParaRPr lang="ru-RU" dirty="0" smtClean="0"/>
          </a:p>
          <a:p>
            <a:endParaRPr lang="ru-RU" dirty="0"/>
          </a:p>
        </p:txBody>
      </p:sp>
    </p:spTree>
    <p:extLst>
      <p:ext uri="{BB962C8B-B14F-4D97-AF65-F5344CB8AC3E}">
        <p14:creationId xmlns:p14="http://schemas.microsoft.com/office/powerpoint/2010/main" val="12304251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fontScale="70000" lnSpcReduction="20000"/>
          </a:bodyPr>
          <a:lstStyle/>
          <a:p>
            <a:pPr marL="0" lvl="0" indent="0">
              <a:buNone/>
            </a:pPr>
            <a:r>
              <a:rPr lang="ru-RU" sz="2800" b="1" dirty="0"/>
              <a:t>Следовать модели</a:t>
            </a:r>
            <a:endParaRPr lang="ru-RU" sz="2800" dirty="0"/>
          </a:p>
          <a:p>
            <a:pPr marL="0" indent="0">
              <a:buNone/>
            </a:pPr>
            <a:r>
              <a:rPr lang="ru-RU" sz="2800" dirty="0"/>
              <a:t>«Искренность в этом отношении — первоочередное требование. Кроме того, следует стремиться избегать преувеличения опыта бахаи или привлечения чрезмерного внимания к таким развивающимся видам деятельности, как программа взращивания духовного потенциала подростков, которым лучше позволить расти в необходимом для них темпе. Девиз во всех случаях — смиренность. С энтузиазмом раскрывая свои убеждения, друзья должны остеречься, дабы не выставлять себя триумфаторами, что вряд ли уместно в общении между собой, не говоря уже о других обстоятельствах. … Не следует преждевременно стремиться к большей вовлеченности в жизнь общества. Это произойдет естественным путем по мере того, как друзья в каждом кластере будут упорно воплощать в жизнь положения Плана через процесс действия, размышления, совещания и изучения, и обретать в результате опыт.» </a:t>
            </a:r>
            <a:r>
              <a:rPr lang="ru-RU" sz="2800" dirty="0" err="1"/>
              <a:t>Ризван</a:t>
            </a:r>
            <a:r>
              <a:rPr lang="ru-RU" sz="2800" dirty="0"/>
              <a:t> 2010</a:t>
            </a:r>
          </a:p>
          <a:p>
            <a:pPr marL="0" indent="0">
              <a:buNone/>
            </a:pPr>
            <a:r>
              <a:rPr lang="ru-RU" sz="2800" dirty="0"/>
              <a:t> </a:t>
            </a:r>
          </a:p>
          <a:p>
            <a:pPr marL="0" indent="0">
              <a:buNone/>
            </a:pPr>
            <a:r>
              <a:rPr lang="ru-RU" sz="2800" dirty="0"/>
              <a:t> «Мы признаем, что для многих подобные достижения — еще отдаленное будущее, даже в тех кластерах, где модель деятельности охватывает большие массы людей. Но в некоторых местах — это уже текущая работа. В таких кластерах, хотя друзья и продолжают заниматься поддержанием процесса роста, другие грани начинания бахаи требуют от них все больше внимания. Они стремятся понять, как процветающее местное население может преобразовывать общество, частью которого оно является. Это новый передовой рубеж научения в ближайшем будущем, где будут получены озарения, что в конечном итоге пойдет на пользу всему миру бахаи.»  29.12.2015</a:t>
            </a:r>
          </a:p>
          <a:p>
            <a:endParaRPr lang="ru-RU" dirty="0" smtClean="0"/>
          </a:p>
          <a:p>
            <a:endParaRPr lang="ru-RU" dirty="0"/>
          </a:p>
        </p:txBody>
      </p:sp>
    </p:spTree>
    <p:extLst>
      <p:ext uri="{BB962C8B-B14F-4D97-AF65-F5344CB8AC3E}">
        <p14:creationId xmlns:p14="http://schemas.microsoft.com/office/powerpoint/2010/main" val="21484748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fontScale="77500" lnSpcReduction="20000"/>
          </a:bodyPr>
          <a:lstStyle/>
          <a:p>
            <a:pPr marL="0" lvl="0" indent="0">
              <a:buNone/>
            </a:pPr>
            <a:r>
              <a:rPr lang="ru-RU" sz="2800" b="1" dirty="0"/>
              <a:t>Уметь анализировать и планировать</a:t>
            </a:r>
            <a:endParaRPr lang="ru-RU" sz="2800" dirty="0"/>
          </a:p>
          <a:p>
            <a:pPr marL="0" indent="0">
              <a:buNone/>
            </a:pPr>
            <a:r>
              <a:rPr lang="ru-RU" sz="2800" dirty="0"/>
              <a:t>«Ключ к развитию интенсивной программы роста ― фаза, посвященная анализу, во время которой полученные на практике уроки четко формулируются и учитываются при планировании следующего цикла деятельности … Внимательный анализ опыта через всеобщее обсуждение, а не на основе излишне сложных и длинных презентаций, проводится для поддержания единства видения, прояснения мысли и повышения энтузиазма. Самое важное в таком анализе ― ознакомление со статистической динамикой, что позволяет определить следующий ряд целей. Планы составляются с учетом потенциала, усилившегося с точки зрения человеческих ресурсов, которые имеются к концу цикла и которые способны выполнять различные задачи, с одной стороны, и накопленного знания о восприимчивости населения и динамике обучения Вере, с другой.» 27.12.2005</a:t>
            </a:r>
          </a:p>
          <a:p>
            <a:pPr marL="0" indent="0">
              <a:buNone/>
            </a:pPr>
            <a:r>
              <a:rPr lang="ru-RU" sz="2800" dirty="0"/>
              <a:t> </a:t>
            </a:r>
          </a:p>
          <a:p>
            <a:pPr marL="0" indent="0">
              <a:buNone/>
            </a:pPr>
            <a:r>
              <a:rPr lang="ru-RU" sz="2800" dirty="0"/>
              <a:t>Все свидетельствует о том, что программа вовлекает их расширяющееся сознание в исследование окружающей действительности, что помогает им анализировать созидательные и разрушительные силы, существующие в обществе, и распознавать влияние, которое эти силы оказывают на их мысли и поступки, обостряя их духовное восприятие, улучшая их способность </a:t>
            </a:r>
            <a:r>
              <a:rPr lang="ru-RU" sz="2800" dirty="0" err="1"/>
              <a:t>самовыражаться</a:t>
            </a:r>
            <a:r>
              <a:rPr lang="ru-RU" sz="2800" dirty="0"/>
              <a:t> и укрепляя их систему нравственности, которая будет служить им на протяжении всей жизни. </a:t>
            </a:r>
            <a:r>
              <a:rPr lang="ru-RU" sz="2800" dirty="0" err="1"/>
              <a:t>Ризван</a:t>
            </a:r>
            <a:r>
              <a:rPr lang="ru-RU" sz="2800" dirty="0"/>
              <a:t> 2010</a:t>
            </a:r>
          </a:p>
          <a:p>
            <a:endParaRPr lang="ru-RU" dirty="0" smtClean="0"/>
          </a:p>
          <a:p>
            <a:endParaRPr lang="ru-RU" dirty="0"/>
          </a:p>
        </p:txBody>
      </p:sp>
    </p:spTree>
    <p:extLst>
      <p:ext uri="{BB962C8B-B14F-4D97-AF65-F5344CB8AC3E}">
        <p14:creationId xmlns:p14="http://schemas.microsoft.com/office/powerpoint/2010/main" val="848667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342767" y="1433384"/>
            <a:ext cx="10659761" cy="5231029"/>
          </a:xfrm>
        </p:spPr>
        <p:txBody>
          <a:bodyPr>
            <a:normAutofit/>
          </a:bodyPr>
          <a:lstStyle/>
          <a:p>
            <a:pPr marL="0" indent="0">
              <a:buNone/>
            </a:pPr>
            <a:r>
              <a:rPr lang="ru-RU" dirty="0"/>
              <a:t>«Во многих десятках кластеров более тысячи жителей — иногда несколько тысяч — участвуют в прочно установленной модели деятельности, охватывающей увеличивающееся число людей, поднимают общины, чьи привычки мысли и действия уходят своими корнями в Откровение Бахауллы</a:t>
            </a:r>
            <a:r>
              <a:rPr lang="ru-RU" dirty="0" smtClean="0"/>
              <a:t>.»</a:t>
            </a:r>
          </a:p>
          <a:p>
            <a:pPr marL="0" indent="0">
              <a:buNone/>
            </a:pPr>
            <a:r>
              <a:rPr lang="ru-RU" baseline="30000" dirty="0" smtClean="0"/>
              <a:t> </a:t>
            </a:r>
            <a:r>
              <a:rPr lang="ru-RU" dirty="0" smtClean="0"/>
              <a:t>29.12.2015</a:t>
            </a:r>
            <a:endParaRPr lang="ru-RU" dirty="0"/>
          </a:p>
          <a:p>
            <a:endParaRPr lang="ru-RU" dirty="0"/>
          </a:p>
          <a:p>
            <a:endParaRPr lang="ru-RU" dirty="0"/>
          </a:p>
        </p:txBody>
      </p:sp>
    </p:spTree>
    <p:extLst>
      <p:ext uri="{BB962C8B-B14F-4D97-AF65-F5344CB8AC3E}">
        <p14:creationId xmlns:p14="http://schemas.microsoft.com/office/powerpoint/2010/main" val="26081916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fontScale="77500" lnSpcReduction="20000"/>
          </a:bodyPr>
          <a:lstStyle/>
          <a:p>
            <a:pPr marL="0" lvl="0" indent="0">
              <a:buNone/>
            </a:pPr>
            <a:r>
              <a:rPr lang="ru-RU" sz="2800" b="1" dirty="0"/>
              <a:t>Быть систематичным и сохранять фокус</a:t>
            </a:r>
            <a:endParaRPr lang="ru-RU" sz="2800" dirty="0"/>
          </a:p>
          <a:p>
            <a:pPr marL="0" indent="0">
              <a:buNone/>
            </a:pPr>
            <a:r>
              <a:rPr lang="ru-RU" sz="2800" dirty="0"/>
              <a:t>«Научиться быть систематичным и сохранять фокус — вызов, с которым приходится сталкиваться всем, кто участвует в усилиях в области развития, от небольшой группы до целого сообщества. В этом отношении свою полезность доказало понятие линии действия. Линия действия задумывается как последовательность видов деятельности, каждый из них основывается на предыдущем и подготавливает почву для следующего. Проекты часто начинаются с простых линий действия, но постепенно появляется ряд взаимосвязанных линий, которые образуют целую область действия.» Социальное действие</a:t>
            </a:r>
          </a:p>
          <a:p>
            <a:pPr marL="0" indent="0">
              <a:buNone/>
            </a:pPr>
            <a:r>
              <a:rPr lang="ru-RU" sz="2800" dirty="0"/>
              <a:t> </a:t>
            </a:r>
          </a:p>
          <a:p>
            <a:pPr marL="0" indent="0">
              <a:buNone/>
            </a:pPr>
            <a:r>
              <a:rPr lang="ru-RU" sz="2800" dirty="0"/>
              <a:t>«Сколь часто возлюбленный Хранитель, говоря о развитии глобального сообщества бахаи, поощрял друзей оставаться твердыми в своей цели и упорствовать в своих усилиях. «Осознавая свое высокое призвание, уверенные в созидающей общество силе, которой обладает их Вера, — отмечал он с удовлетворением, — они продвигаются вперед, не останавливаясь и не падая духом, в своих усилиях по разработке и совершенствованию необходимых инструментов, с помощью которых может развиться и достичь зрелости зарождающийся Мировой Порядок Бахауллы». 28.12.2015, 14</a:t>
            </a:r>
          </a:p>
          <a:p>
            <a:endParaRPr lang="ru-RU" dirty="0" smtClean="0"/>
          </a:p>
          <a:p>
            <a:endParaRPr lang="ru-RU" dirty="0"/>
          </a:p>
        </p:txBody>
      </p:sp>
    </p:spTree>
    <p:extLst>
      <p:ext uri="{BB962C8B-B14F-4D97-AF65-F5344CB8AC3E}">
        <p14:creationId xmlns:p14="http://schemas.microsoft.com/office/powerpoint/2010/main" val="40678864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40478" y="547817"/>
            <a:ext cx="10503242" cy="6310183"/>
          </a:xfrm>
        </p:spPr>
        <p:txBody>
          <a:bodyPr>
            <a:normAutofit fontScale="70000" lnSpcReduction="20000"/>
          </a:bodyPr>
          <a:lstStyle/>
          <a:p>
            <a:pPr marL="0" lvl="0" indent="0">
              <a:buNone/>
            </a:pPr>
            <a:r>
              <a:rPr lang="ru-RU" sz="2800" b="1" dirty="0"/>
              <a:t>Брать ответственность</a:t>
            </a:r>
            <a:endParaRPr lang="ru-RU" sz="2800" dirty="0"/>
          </a:p>
          <a:p>
            <a:pPr marL="0" indent="0">
              <a:buNone/>
            </a:pPr>
            <a:r>
              <a:rPr lang="ru-RU" sz="2800" dirty="0"/>
              <a:t>«Самопожертвование требует тренировки, той, что чаще всего встречается в нашей повседневной жизни. Принятие на себя ответственности подразумевает самопожертвование, будь то ответственность за свою семью, за работу или за Дело. Принятие на себя ответственности в какой-то одной области означает, что какие-то обязанности и деятельность вы ставите выше других. Это влечет за собой отказ от возможностей проявить себя в другой деятельности и занятиях. И в этом смысле принятие на себя ответственности синонимично самопожертвованию.» Служение в радостном духе</a:t>
            </a:r>
          </a:p>
          <a:p>
            <a:pPr marL="0" indent="0">
              <a:buNone/>
            </a:pPr>
            <a:r>
              <a:rPr lang="ru-RU" sz="2800" dirty="0"/>
              <a:t> </a:t>
            </a:r>
          </a:p>
          <a:p>
            <a:pPr marL="0" indent="0">
              <a:buNone/>
            </a:pPr>
            <a:r>
              <a:rPr lang="ru-RU" sz="2800" dirty="0"/>
              <a:t>«Представляется важным, чтобы мы не отдавали больше, чем готовы отдать. Если мы зайдем слишком далеко в восторженном желании жить соответственно высокому идеалу или будем отдавать больше, чем на самом деле хотим в глубине своей души, мы рискуем впасть в разочарование или осыпать себя упреками. Малое самопожертвование, совершенное из чистого побуждения и с сияющим сердцем, может стать более великим духовным деянием, чем большее самопожертвование, совершенное под каким-то нажимом или из чувства долга.» Служение в радостном духе</a:t>
            </a:r>
          </a:p>
          <a:p>
            <a:pPr marL="0" indent="0">
              <a:buNone/>
            </a:pPr>
            <a:r>
              <a:rPr lang="ru-RU" sz="2800" dirty="0"/>
              <a:t> </a:t>
            </a:r>
          </a:p>
          <a:p>
            <a:pPr marL="0" indent="0">
              <a:buNone/>
            </a:pPr>
            <a:r>
              <a:rPr lang="ru-RU" sz="2800" i="1" dirty="0"/>
              <a:t>*Самопожертвование - принятие на себя ответственности за семью, за работу или за Дело.</a:t>
            </a:r>
            <a:endParaRPr lang="ru-RU" sz="2800" dirty="0"/>
          </a:p>
          <a:p>
            <a:endParaRPr lang="ru-RU" dirty="0" smtClean="0"/>
          </a:p>
          <a:p>
            <a:endParaRPr lang="ru-RU" dirty="0"/>
          </a:p>
        </p:txBody>
      </p:sp>
    </p:spTree>
    <p:extLst>
      <p:ext uri="{BB962C8B-B14F-4D97-AF65-F5344CB8AC3E}">
        <p14:creationId xmlns:p14="http://schemas.microsoft.com/office/powerpoint/2010/main" val="2352138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fontScale="77500" lnSpcReduction="20000"/>
          </a:bodyPr>
          <a:lstStyle/>
          <a:p>
            <a:pPr marL="0" lvl="0" indent="0">
              <a:buNone/>
            </a:pPr>
            <a:r>
              <a:rPr lang="ru-RU" sz="2800" b="1" dirty="0"/>
              <a:t>Расширять круг участия</a:t>
            </a:r>
            <a:endParaRPr lang="ru-RU" sz="2800" dirty="0"/>
          </a:p>
          <a:p>
            <a:pPr marL="0" indent="0">
              <a:buNone/>
            </a:pPr>
            <a:r>
              <a:rPr lang="ru-RU" sz="2800" dirty="0"/>
              <a:t>«По мере накопления опыта друзья всё более умело распознают, что им встречается внемлющая душа, решают, когда более прямо делиться посланием, устраняют препятствия на пути понимания и помогают ищущим принять Дело.» 29.12.2015, 15</a:t>
            </a:r>
          </a:p>
          <a:p>
            <a:pPr marL="0" indent="0">
              <a:buNone/>
            </a:pPr>
            <a:r>
              <a:rPr lang="ru-RU" sz="2800" dirty="0"/>
              <a:t> </a:t>
            </a:r>
          </a:p>
          <a:p>
            <a:pPr marL="0" indent="0">
              <a:buNone/>
            </a:pPr>
            <a:r>
              <a:rPr lang="ru-RU" sz="2800" dirty="0"/>
              <a:t>«расширение круга участия … стало привычным аспектом жизни бахаи и продолжает быть столь же необходимым.» 29.12.2015, 16</a:t>
            </a:r>
          </a:p>
          <a:p>
            <a:pPr marL="0" indent="0">
              <a:buNone/>
            </a:pPr>
            <a:r>
              <a:rPr lang="ru-RU" sz="2800" dirty="0"/>
              <a:t> </a:t>
            </a:r>
          </a:p>
          <a:p>
            <a:pPr marL="0" indent="0">
              <a:buNone/>
            </a:pPr>
            <a:r>
              <a:rPr lang="ru-RU" sz="2800" dirty="0"/>
              <a:t>«Повсюду, где установлена интенсивная программа роста, пусть друзья не жалеют энергии, чтобы повышать уровень участия. Пусть они напрягут все силы, чтобы не позволить системе, которую они возвели с таким трудом, замкнуться в самой себе, а продолжать поступательно расширяться, чтобы охватить все больше и больше людей. Пусть они не потеряют из виду той обнаруженной ими особенной восприимчивости — скорее, даже чувства страстного упования, которое встречалось им по мере того, как обретали уверенность в своей способности взаимодействовать с людьми всех слоев общества и беседовать с ними о Личности Бахауллы и Его Откровении». 28.12.2015, 16</a:t>
            </a:r>
          </a:p>
          <a:p>
            <a:endParaRPr lang="ru-RU" dirty="0" smtClean="0"/>
          </a:p>
          <a:p>
            <a:endParaRPr lang="ru-RU" dirty="0"/>
          </a:p>
        </p:txBody>
      </p:sp>
    </p:spTree>
    <p:extLst>
      <p:ext uri="{BB962C8B-B14F-4D97-AF65-F5344CB8AC3E}">
        <p14:creationId xmlns:p14="http://schemas.microsoft.com/office/powerpoint/2010/main" val="37517161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56952" y="646671"/>
            <a:ext cx="10396150" cy="6058929"/>
          </a:xfrm>
        </p:spPr>
        <p:txBody>
          <a:bodyPr>
            <a:normAutofit fontScale="92500" lnSpcReduction="20000"/>
          </a:bodyPr>
          <a:lstStyle/>
          <a:p>
            <a:pPr marL="0" lvl="0" indent="0">
              <a:buNone/>
            </a:pPr>
            <a:r>
              <a:rPr lang="ru-RU" sz="2800" b="1" dirty="0"/>
              <a:t>Дружить</a:t>
            </a:r>
            <a:endParaRPr lang="ru-RU" sz="2800" dirty="0"/>
          </a:p>
          <a:p>
            <a:pPr marL="0" indent="0">
              <a:buNone/>
            </a:pPr>
            <a:r>
              <a:rPr lang="ru-RU" sz="2800" dirty="0"/>
              <a:t>«От тех, кто вовлечен, тем не менее, требуется … , избегая любого следа предрассудков или покровительственного отношения, формировать узы истинной дружбы, которые </a:t>
            </a:r>
            <a:r>
              <a:rPr lang="ru-RU" sz="2800" dirty="0" err="1"/>
              <a:t>подобают</a:t>
            </a:r>
            <a:r>
              <a:rPr lang="ru-RU" sz="2800" dirty="0"/>
              <a:t> спутникам по духовному путешествию.» </a:t>
            </a:r>
            <a:endParaRPr lang="ru-RU" sz="2800" dirty="0" smtClean="0"/>
          </a:p>
          <a:p>
            <a:pPr marL="0" indent="0">
              <a:buNone/>
            </a:pPr>
            <a:r>
              <a:rPr lang="ru-RU" sz="2800" dirty="0" smtClean="0"/>
              <a:t>29.12.2015</a:t>
            </a:r>
            <a:r>
              <a:rPr lang="ru-RU" sz="2800" dirty="0"/>
              <a:t>, 17</a:t>
            </a:r>
          </a:p>
          <a:p>
            <a:pPr marL="0" indent="0">
              <a:buNone/>
            </a:pPr>
            <a:r>
              <a:rPr lang="ru-RU" sz="2800" dirty="0"/>
              <a:t>«Узы, которые связывают их воедино, перерастают в более задушевные. Качества обоюдной поддержки, взаимности и служения друг другу становятся более явными среди тех, кто вовлечен в виды деятельности, как черты зарождающейся, динамичной культуры.» 29.12.2015, 24</a:t>
            </a:r>
          </a:p>
          <a:p>
            <a:pPr marL="0" indent="0">
              <a:buNone/>
            </a:pPr>
            <a:r>
              <a:rPr lang="ru-RU" sz="2800" dirty="0"/>
              <a:t>Воздействие духовных сил на поприще служения становится все более очевидным, и непрестанно укрепляются узы дружбы, столь важные для здоровой модели роста. </a:t>
            </a:r>
            <a:endParaRPr lang="ru-RU" sz="2800" dirty="0" smtClean="0"/>
          </a:p>
          <a:p>
            <a:pPr marL="0" indent="0">
              <a:buNone/>
            </a:pPr>
            <a:r>
              <a:rPr lang="ru-RU" sz="2800" dirty="0" smtClean="0"/>
              <a:t>28.12.2015</a:t>
            </a:r>
            <a:r>
              <a:rPr lang="ru-RU" sz="2800" dirty="0"/>
              <a:t>, 9</a:t>
            </a:r>
          </a:p>
          <a:p>
            <a:endParaRPr lang="ru-RU" dirty="0" smtClean="0"/>
          </a:p>
          <a:p>
            <a:endParaRPr lang="ru-RU" dirty="0"/>
          </a:p>
        </p:txBody>
      </p:sp>
    </p:spTree>
    <p:extLst>
      <p:ext uri="{BB962C8B-B14F-4D97-AF65-F5344CB8AC3E}">
        <p14:creationId xmlns:p14="http://schemas.microsoft.com/office/powerpoint/2010/main" val="25219383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8" y="683741"/>
            <a:ext cx="11013987" cy="6310183"/>
          </a:xfrm>
        </p:spPr>
        <p:txBody>
          <a:bodyPr>
            <a:normAutofit/>
          </a:bodyPr>
          <a:lstStyle/>
          <a:p>
            <a:pPr marL="0" lvl="0" indent="0">
              <a:buNone/>
            </a:pPr>
            <a:r>
              <a:rPr lang="ru-RU" sz="2800" b="1" dirty="0"/>
              <a:t>Взращивать способности у себя и у других</a:t>
            </a:r>
            <a:endParaRPr lang="ru-RU" sz="2800" dirty="0"/>
          </a:p>
          <a:p>
            <a:pPr marL="0" indent="0">
              <a:buNone/>
            </a:pPr>
            <a:r>
              <a:rPr lang="ru-RU" sz="2800" dirty="0"/>
              <a:t>«…главная цель — положить начало процессу взращивания способностей в кластере, благодаря которому его жители, побуждаемые желанием вносить вклад в духовное и материальное благосостояние своих общин, получают возможность приступить </a:t>
            </a:r>
            <a:r>
              <a:rPr lang="ru-RU" sz="2800" dirty="0" smtClean="0"/>
              <a:t>к </a:t>
            </a:r>
            <a:r>
              <a:rPr lang="ru-RU" sz="2800" dirty="0"/>
              <a:t>служению» </a:t>
            </a:r>
            <a:endParaRPr lang="ru-RU" sz="2800" dirty="0" smtClean="0"/>
          </a:p>
          <a:p>
            <a:pPr marL="0" indent="0">
              <a:buNone/>
            </a:pPr>
            <a:r>
              <a:rPr lang="ru-RU" sz="2800" dirty="0" smtClean="0"/>
              <a:t>29.12.2015, 6</a:t>
            </a:r>
            <a:endParaRPr lang="ru-RU" sz="2800" dirty="0"/>
          </a:p>
          <a:p>
            <a:endParaRPr lang="ru-RU" dirty="0" smtClean="0"/>
          </a:p>
          <a:p>
            <a:endParaRPr lang="ru-RU" dirty="0"/>
          </a:p>
        </p:txBody>
      </p:sp>
    </p:spTree>
    <p:extLst>
      <p:ext uri="{BB962C8B-B14F-4D97-AF65-F5344CB8AC3E}">
        <p14:creationId xmlns:p14="http://schemas.microsoft.com/office/powerpoint/2010/main" val="7895685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lvl="0" indent="0">
              <a:buNone/>
            </a:pPr>
            <a:r>
              <a:rPr lang="ru-RU" sz="2800" b="1" dirty="0"/>
              <a:t>Создавать атмосферу всеобщего участия</a:t>
            </a:r>
            <a:endParaRPr lang="ru-RU" sz="2800" dirty="0"/>
          </a:p>
          <a:p>
            <a:pPr marL="0" indent="0">
              <a:buNone/>
            </a:pPr>
            <a:r>
              <a:rPr lang="ru-RU" sz="2800" dirty="0"/>
              <a:t>Природа взаимоотношений людей в такой атмосфере, где все считают себя идущими по общему пути служения, была кратко описана в нашем послании к </a:t>
            </a:r>
            <a:r>
              <a:rPr lang="ru-RU" sz="2800" dirty="0" err="1"/>
              <a:t>Ризвану</a:t>
            </a:r>
            <a:r>
              <a:rPr lang="ru-RU" sz="2800" dirty="0"/>
              <a:t>. Мы также отметили там, что такая атмосфера не может не повлиять на административные дела Веры. 28.12.2010, 9</a:t>
            </a:r>
          </a:p>
          <a:p>
            <a:endParaRPr lang="ru-RU" dirty="0" smtClean="0"/>
          </a:p>
          <a:p>
            <a:endParaRPr lang="ru-RU" dirty="0"/>
          </a:p>
        </p:txBody>
      </p:sp>
    </p:spTree>
    <p:extLst>
      <p:ext uri="{BB962C8B-B14F-4D97-AF65-F5344CB8AC3E}">
        <p14:creationId xmlns:p14="http://schemas.microsoft.com/office/powerpoint/2010/main" val="40647247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988541"/>
            <a:ext cx="10272582" cy="6005383"/>
          </a:xfrm>
        </p:spPr>
        <p:txBody>
          <a:bodyPr>
            <a:normAutofit fontScale="92500"/>
          </a:bodyPr>
          <a:lstStyle/>
          <a:p>
            <a:pPr marL="0" lvl="0" indent="0">
              <a:buNone/>
            </a:pPr>
            <a:r>
              <a:rPr lang="ru-RU" sz="2800" b="1" dirty="0"/>
              <a:t>Сопровождать</a:t>
            </a:r>
            <a:endParaRPr lang="ru-RU" sz="2800" dirty="0"/>
          </a:p>
          <a:p>
            <a:pPr marL="0" indent="0">
              <a:buNone/>
            </a:pPr>
            <a:r>
              <a:rPr lang="ru-RU" sz="2800" dirty="0"/>
              <a:t>«Работа рядом с человеком, у которого есть какой-то опыт, при подготовке к выполнению незнакомого задания увеличивает осознание того, что возможно. Уверенность в практической помощи может дать робкому инициатору смелость предпринять какой-то вид деятельности в первый раз. Затем души вместе продвигают свое понимание, смиренно делясь озарениями, которыми каждый обладает в данный момент, и горячо стремясь научиться у странников, идущих рядом по пути служения.» 29.12.15, 9</a:t>
            </a:r>
          </a:p>
          <a:p>
            <a:pPr marL="0" indent="0">
              <a:buNone/>
            </a:pPr>
            <a:r>
              <a:rPr lang="ru-RU" sz="2800" dirty="0"/>
              <a:t> </a:t>
            </a:r>
          </a:p>
          <a:p>
            <a:pPr marL="0" indent="0">
              <a:buNone/>
            </a:pPr>
            <a:r>
              <a:rPr lang="ru-RU" sz="2800" i="1" dirty="0"/>
              <a:t>*Сопровождение – это практическая помощь более опытного менее опытному, проходящая в атмосфере совместного научения</a:t>
            </a:r>
            <a:endParaRPr lang="ru-RU" sz="2800" dirty="0"/>
          </a:p>
          <a:p>
            <a:endParaRPr lang="ru-RU" dirty="0" smtClean="0"/>
          </a:p>
          <a:p>
            <a:endParaRPr lang="ru-RU" dirty="0"/>
          </a:p>
        </p:txBody>
      </p:sp>
    </p:spTree>
    <p:extLst>
      <p:ext uri="{BB962C8B-B14F-4D97-AF65-F5344CB8AC3E}">
        <p14:creationId xmlns:p14="http://schemas.microsoft.com/office/powerpoint/2010/main" val="31634969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lvl="0" indent="0">
              <a:buNone/>
            </a:pPr>
            <a:r>
              <a:rPr lang="ru-RU" sz="2800" b="1" dirty="0"/>
              <a:t>О</a:t>
            </a:r>
            <a:r>
              <a:rPr lang="ru-RU" sz="2800" b="1" dirty="0" smtClean="0"/>
              <a:t>писывать свой опыт и научаться </a:t>
            </a:r>
            <a:r>
              <a:rPr lang="ru-RU" sz="2800" b="1" dirty="0"/>
              <a:t>через действия </a:t>
            </a:r>
            <a:endParaRPr lang="ru-RU" sz="2800" dirty="0"/>
          </a:p>
          <a:p>
            <a:pPr marL="0" indent="0">
              <a:buNone/>
            </a:pPr>
            <a:r>
              <a:rPr lang="ru-RU" sz="2800" dirty="0"/>
              <a:t>«Конечно, с самого начала у друзей есть побуждение научаться через действие.» </a:t>
            </a:r>
            <a:endParaRPr lang="ru-RU" sz="2800" dirty="0" smtClean="0"/>
          </a:p>
          <a:p>
            <a:pPr marL="0" indent="0">
              <a:buNone/>
            </a:pPr>
            <a:r>
              <a:rPr lang="ru-RU" sz="2800" dirty="0" smtClean="0"/>
              <a:t>29.12.2015</a:t>
            </a:r>
            <a:r>
              <a:rPr lang="ru-RU" sz="2800" dirty="0"/>
              <a:t>, </a:t>
            </a:r>
            <a:r>
              <a:rPr lang="ru-RU" sz="2800" dirty="0" smtClean="0"/>
              <a:t>13</a:t>
            </a:r>
          </a:p>
          <a:p>
            <a:pPr marL="0" indent="0">
              <a:buNone/>
            </a:pPr>
            <a:r>
              <a:rPr lang="ru-RU" sz="2800" dirty="0" smtClean="0"/>
              <a:t>«Знаки </a:t>
            </a:r>
            <a:r>
              <a:rPr lang="ru-RU" sz="2800" dirty="0"/>
              <a:t>их прогресса становятся все более явными — </a:t>
            </a:r>
            <a:r>
              <a:rPr lang="ru-RU" sz="2800" dirty="0" smtClean="0"/>
              <a:t>… в </a:t>
            </a:r>
            <a:r>
              <a:rPr lang="ru-RU" sz="2800" dirty="0"/>
              <a:t>умении бахаи и их друзей на самом базовом уровне общины выразительно описывать свой опыт процесса, который может преобразовывать характер и формировать социальное </a:t>
            </a:r>
            <a:r>
              <a:rPr lang="ru-RU" sz="2800" dirty="0" smtClean="0"/>
              <a:t>бытие» </a:t>
            </a:r>
          </a:p>
          <a:p>
            <a:pPr marL="0" indent="0">
              <a:buNone/>
            </a:pPr>
            <a:r>
              <a:rPr lang="ru-RU" sz="2800" dirty="0" err="1" smtClean="0"/>
              <a:t>Ризван</a:t>
            </a:r>
            <a:r>
              <a:rPr lang="ru-RU" sz="2800" dirty="0" smtClean="0"/>
              <a:t> 2016</a:t>
            </a:r>
            <a:endParaRPr lang="ru-RU" sz="2800" dirty="0"/>
          </a:p>
          <a:p>
            <a:endParaRPr lang="ru-RU" dirty="0" smtClean="0"/>
          </a:p>
          <a:p>
            <a:endParaRPr lang="ru-RU" dirty="0"/>
          </a:p>
        </p:txBody>
      </p:sp>
    </p:spTree>
    <p:extLst>
      <p:ext uri="{BB962C8B-B14F-4D97-AF65-F5344CB8AC3E}">
        <p14:creationId xmlns:p14="http://schemas.microsoft.com/office/powerpoint/2010/main" val="16198466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lvl="0" indent="0">
              <a:buNone/>
            </a:pPr>
            <a:r>
              <a:rPr lang="ru-RU" sz="2800" b="1" dirty="0"/>
              <a:t>Делиться опытом</a:t>
            </a:r>
            <a:endParaRPr lang="ru-RU" sz="2800" dirty="0"/>
          </a:p>
          <a:p>
            <a:pPr marL="0" indent="0">
              <a:buNone/>
            </a:pPr>
            <a:r>
              <a:rPr lang="ru-RU" sz="2800" dirty="0"/>
              <a:t>«Друзья в таких местностях помогают кластерным службам расширять процесс роста на различные части кластера, ибо они горят желанием познакомить других с видением преобразования, которое они сами уже немного приоткрыли для себя</a:t>
            </a:r>
            <a:r>
              <a:rPr lang="ru-RU" sz="2800" dirty="0" smtClean="0"/>
              <a:t>».</a:t>
            </a:r>
          </a:p>
          <a:p>
            <a:pPr marL="0" indent="0">
              <a:buNone/>
            </a:pPr>
            <a:r>
              <a:rPr lang="ru-RU" sz="2800" dirty="0" smtClean="0"/>
              <a:t>29.12.2015</a:t>
            </a:r>
            <a:r>
              <a:rPr lang="ru-RU" sz="2800" dirty="0"/>
              <a:t>, 24</a:t>
            </a:r>
          </a:p>
          <a:p>
            <a:pPr marL="0" indent="0">
              <a:buNone/>
            </a:pPr>
            <a:r>
              <a:rPr lang="ru-RU" sz="2800" dirty="0"/>
              <a:t>«… индивидуальное понимание процесса роста, набирающего скорость в деревне, появляющееся в результате личного участия каждого члена в основных видах деятельности, должно перерасти в коллективное сознание» </a:t>
            </a:r>
            <a:endParaRPr lang="ru-RU" sz="2800" dirty="0" smtClean="0"/>
          </a:p>
          <a:p>
            <a:pPr marL="0" indent="0">
              <a:buNone/>
            </a:pPr>
            <a:r>
              <a:rPr lang="ru-RU" sz="2800" dirty="0" smtClean="0"/>
              <a:t>28.12.2010</a:t>
            </a:r>
            <a:r>
              <a:rPr lang="ru-RU" sz="2800" dirty="0"/>
              <a:t>, 22</a:t>
            </a:r>
          </a:p>
          <a:p>
            <a:endParaRPr lang="ru-RU" dirty="0" smtClean="0"/>
          </a:p>
          <a:p>
            <a:endParaRPr lang="ru-RU" dirty="0"/>
          </a:p>
        </p:txBody>
      </p:sp>
    </p:spTree>
    <p:extLst>
      <p:ext uri="{BB962C8B-B14F-4D97-AF65-F5344CB8AC3E}">
        <p14:creationId xmlns:p14="http://schemas.microsoft.com/office/powerpoint/2010/main" val="17789085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fontScale="92500" lnSpcReduction="10000"/>
          </a:bodyPr>
          <a:lstStyle/>
          <a:p>
            <a:pPr marL="0" lvl="0" indent="0">
              <a:buNone/>
            </a:pPr>
            <a:r>
              <a:rPr lang="ru-RU" sz="2800" b="1" dirty="0"/>
              <a:t>Жертвовать и упорядочивать материальные дела</a:t>
            </a:r>
            <a:endParaRPr lang="ru-RU" sz="2800" dirty="0"/>
          </a:p>
          <a:p>
            <a:pPr marL="0" indent="0">
              <a:buNone/>
            </a:pPr>
            <a:r>
              <a:rPr lang="ru-RU" sz="2800" dirty="0"/>
              <a:t>«Бахаи живут в обществе, чьи материальные дела крайне разупорядочены. Процесс построения общины, который они продвигают в своих кластерах, воспитывает виды отношения к богатству и имуществу, совершенно отличные от тех, которые господствуют в мире. Привычка регулярно отдавать в Фонды Веры, включая в частности </a:t>
            </a:r>
            <a:r>
              <a:rPr lang="ru-RU" sz="2800" dirty="0" err="1"/>
              <a:t>неденежные</a:t>
            </a:r>
            <a:r>
              <a:rPr lang="ru-RU" sz="2800" dirty="0"/>
              <a:t> пожертвования в некоторых местах, возникает из чувства личной озабоченности благополучием общины и прогрессом Дела и подкрепляет это чувство. Долг жертвовать, как и долг распространять Дело, — это основополагающий аспект самоопределения бахаи, который укрепляет веру. … И, в конечном итоге, добровольное жертвование способствует осознанию, что управление своими финансовыми делами в соответствии с духовными принципами — непременный аспект слаженной жизни. Это вопрос совести, это путь, с помощью которого приверженность улучшению мира воплощается на практике.»   29.12.2015 ,46</a:t>
            </a:r>
          </a:p>
          <a:p>
            <a:endParaRPr lang="ru-RU" dirty="0" smtClean="0"/>
          </a:p>
          <a:p>
            <a:endParaRPr lang="ru-RU" dirty="0"/>
          </a:p>
        </p:txBody>
      </p:sp>
    </p:spTree>
    <p:extLst>
      <p:ext uri="{BB962C8B-B14F-4D97-AF65-F5344CB8AC3E}">
        <p14:creationId xmlns:p14="http://schemas.microsoft.com/office/powerpoint/2010/main" val="131296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dirty="0"/>
              <a:t>«Людям требуется не только материальное благосостояние. Что им в высшей степени необходимо - это знать, как им жить. Они должны знать, кто они, для чего существуют и как им следует относиться друг к другу. После того, как они получат ответы на эти вопросы, им понадобится помощь, чтобы постепенно изменить свое каждодневное поведение с учетом этих ответов. Именно на решение этой основной проблемы человечества нам следует направить большую часть нашей энергии и ресурсов.»</a:t>
            </a:r>
            <a:r>
              <a:rPr lang="ru-RU" baseline="30000" dirty="0"/>
              <a:t> </a:t>
            </a:r>
          </a:p>
          <a:p>
            <a:pPr marL="0" indent="0">
              <a:buNone/>
            </a:pPr>
            <a:r>
              <a:rPr lang="ru-RU" dirty="0"/>
              <a:t>19.11.1974 к НДС Италии</a:t>
            </a:r>
          </a:p>
          <a:p>
            <a:endParaRPr lang="ru-RU" dirty="0"/>
          </a:p>
          <a:p>
            <a:endParaRPr lang="ru-RU" dirty="0"/>
          </a:p>
        </p:txBody>
      </p:sp>
    </p:spTree>
    <p:extLst>
      <p:ext uri="{BB962C8B-B14F-4D97-AF65-F5344CB8AC3E}">
        <p14:creationId xmlns:p14="http://schemas.microsoft.com/office/powerpoint/2010/main" val="342427025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lvl="0" indent="0">
              <a:buNone/>
            </a:pPr>
            <a:r>
              <a:rPr lang="ru-RU" sz="2800" b="1" dirty="0"/>
              <a:t>Сопротивляться разъедающим силам</a:t>
            </a:r>
            <a:endParaRPr lang="ru-RU" sz="2800" dirty="0"/>
          </a:p>
          <a:p>
            <a:pPr marL="0" indent="0">
              <a:buNone/>
            </a:pPr>
            <a:r>
              <a:rPr lang="ru-RU" sz="2800" dirty="0"/>
              <a:t>«Воодушевление, предлагаемое таким способом через сеть сверстников, дает молодым людям столь необходимую альтернативу тем искушающим голосам, которые манят в западню </a:t>
            </a:r>
            <a:r>
              <a:rPr lang="ru-RU" sz="2800" dirty="0" err="1"/>
              <a:t>потребительства</a:t>
            </a:r>
            <a:r>
              <a:rPr lang="ru-RU" sz="2800" dirty="0"/>
              <a:t> и навязчивых отвлекающих факторов, а также средство противодействия призывам очернять других. … Она (подростковая программа) предлагает молодым людям идеальное поприще, чтобы помогать тем, кто моложе их, сопротивляться разъедающим силам, которые специально нацелены на них.»  29.12.2015, 37</a:t>
            </a:r>
          </a:p>
          <a:p>
            <a:endParaRPr lang="ru-RU" dirty="0" smtClean="0"/>
          </a:p>
          <a:p>
            <a:endParaRPr lang="ru-RU" dirty="0"/>
          </a:p>
        </p:txBody>
      </p:sp>
    </p:spTree>
    <p:extLst>
      <p:ext uri="{BB962C8B-B14F-4D97-AF65-F5344CB8AC3E}">
        <p14:creationId xmlns:p14="http://schemas.microsoft.com/office/powerpoint/2010/main" val="427096423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lvl="0" indent="0">
              <a:buNone/>
            </a:pPr>
            <a:r>
              <a:rPr lang="ru-RU" sz="2800" b="1" dirty="0"/>
              <a:t>Применять Откровение к жизни</a:t>
            </a:r>
            <a:endParaRPr lang="ru-RU" sz="2800" dirty="0"/>
          </a:p>
          <a:p>
            <a:pPr marL="0" indent="0">
              <a:buNone/>
            </a:pPr>
            <a:r>
              <a:rPr lang="ru-RU" sz="2800" dirty="0"/>
              <a:t>«Сколь бы скромным ни был случай социального действия вначале, он служит показателем того, что народ развивает в себе крайне важную способность, обладающую бесконечным потенциалом и значимостью для грядущих столетий: научиться, как применять Откровение к различным измерениям социального бытия». 29.12.2015, 30</a:t>
            </a:r>
          </a:p>
          <a:p>
            <a:pPr marL="0" indent="0">
              <a:buNone/>
            </a:pPr>
            <a:r>
              <a:rPr lang="ru-RU" sz="2800" dirty="0"/>
              <a:t> </a:t>
            </a:r>
          </a:p>
          <a:p>
            <a:endParaRPr lang="ru-RU" dirty="0" smtClean="0"/>
          </a:p>
          <a:p>
            <a:endParaRPr lang="ru-RU" dirty="0"/>
          </a:p>
        </p:txBody>
      </p:sp>
    </p:spTree>
    <p:extLst>
      <p:ext uri="{BB962C8B-B14F-4D97-AF65-F5344CB8AC3E}">
        <p14:creationId xmlns:p14="http://schemas.microsoft.com/office/powerpoint/2010/main" val="5959589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sz="2800" b="1" dirty="0"/>
              <a:t>МАТРИЦА КАЧЕСТВ</a:t>
            </a:r>
            <a:endParaRPr lang="ru-RU" sz="2800" dirty="0"/>
          </a:p>
          <a:p>
            <a:pPr marL="0" indent="0">
              <a:buNone/>
            </a:pPr>
            <a:r>
              <a:rPr lang="ru-RU" sz="2800" dirty="0"/>
              <a:t> </a:t>
            </a:r>
          </a:p>
          <a:p>
            <a:pPr marL="0" indent="0">
              <a:buNone/>
            </a:pPr>
            <a:r>
              <a:rPr lang="ru-RU" sz="2800" dirty="0" smtClean="0"/>
              <a:t>Овладеть искусством </a:t>
            </a:r>
            <a:r>
              <a:rPr lang="ru-RU" sz="2800" dirty="0"/>
              <a:t>совмещать </a:t>
            </a:r>
            <a:r>
              <a:rPr lang="ru-RU" sz="2800" dirty="0" smtClean="0"/>
              <a:t>качества</a:t>
            </a:r>
            <a:endParaRPr lang="ru-RU" sz="2800" dirty="0"/>
          </a:p>
          <a:p>
            <a:pPr marL="0" indent="0">
              <a:buNone/>
            </a:pPr>
            <a:r>
              <a:rPr lang="ru-RU" sz="2800" dirty="0"/>
              <a:t>Какие качества чаще всего вступают в противоречие? Какие качества дополняют друг друга?</a:t>
            </a:r>
          </a:p>
          <a:p>
            <a:pPr marL="0" indent="0">
              <a:buNone/>
            </a:pPr>
            <a:r>
              <a:rPr lang="ru-RU" sz="2800" dirty="0"/>
              <a:t>Как сочетать личное с коллективным?</a:t>
            </a:r>
          </a:p>
          <a:p>
            <a:endParaRPr lang="ru-RU" dirty="0" smtClean="0"/>
          </a:p>
          <a:p>
            <a:endParaRPr lang="ru-RU" dirty="0"/>
          </a:p>
        </p:txBody>
      </p:sp>
    </p:spTree>
    <p:extLst>
      <p:ext uri="{BB962C8B-B14F-4D97-AF65-F5344CB8AC3E}">
        <p14:creationId xmlns:p14="http://schemas.microsoft.com/office/powerpoint/2010/main" val="38307185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573429" y="547817"/>
            <a:ext cx="10503242" cy="6310183"/>
          </a:xfrm>
        </p:spPr>
        <p:txBody>
          <a:bodyPr>
            <a:normAutofit fontScale="92500" lnSpcReduction="20000"/>
          </a:bodyPr>
          <a:lstStyle/>
          <a:p>
            <a:pPr marL="0" indent="0">
              <a:buNone/>
            </a:pPr>
            <a:r>
              <a:rPr lang="ru-RU" sz="2800" dirty="0"/>
              <a:t>Всякая хвала, о мой Боже, Тебе да будет, Кто есть Исток всяческой славы и величия, силы и чести, владычества и власти, возвышенности и благодати, благоговения и могущества. Кого желаешь, приближаешь Ты к Величайшему Океану, и кому восхочешь, даруешь честь узнать Древнейшее Имя Твое. Из тех, что в небесах и на земле, никто не может противостоять исполнению Твоей владычной Воли. Извечно правишь Ты всем творением и во веки веков Ты будешь властвовать надо всеми созданиями. Нет иного Бога, кроме Тебя, Всемогущего, </a:t>
            </a:r>
            <a:r>
              <a:rPr lang="ru-RU" sz="2800" dirty="0" err="1"/>
              <a:t>Наивозвышенного</a:t>
            </a:r>
            <a:r>
              <a:rPr lang="ru-RU" sz="2800" dirty="0"/>
              <a:t>, Всесильного, </a:t>
            </a:r>
            <a:r>
              <a:rPr lang="ru-RU" sz="2800" dirty="0" err="1"/>
              <a:t>Всемудрого</a:t>
            </a:r>
            <a:r>
              <a:rPr lang="ru-RU" sz="2800" dirty="0"/>
              <a:t>.</a:t>
            </a:r>
          </a:p>
          <a:p>
            <a:pPr marL="0" indent="0">
              <a:buNone/>
            </a:pPr>
            <a:r>
              <a:rPr lang="ru-RU" sz="2800" dirty="0"/>
              <a:t>Озари лица слуг Твоих, о Господи, дабы могли они узреть Тебя; очисти сердца их, дабы обратиться им ко двору Твоего небесного благоволения и познать Того, Кто есть Твое Проявление и Рассвет Сущности Твоей. Воистину, Ты Господь всех миров. </a:t>
            </a:r>
          </a:p>
          <a:p>
            <a:pPr marL="0" indent="0">
              <a:buNone/>
            </a:pPr>
            <a:r>
              <a:rPr lang="ru-RU" sz="2800" dirty="0"/>
              <a:t>Нет Бога, кроме Тебя, Безграничного, </a:t>
            </a:r>
            <a:r>
              <a:rPr lang="ru-RU" sz="2800" dirty="0" err="1"/>
              <a:t>Всепокоряющего</a:t>
            </a:r>
            <a:r>
              <a:rPr lang="ru-RU" sz="2800" dirty="0"/>
              <a:t>.</a:t>
            </a:r>
          </a:p>
          <a:p>
            <a:pPr marL="0" indent="0">
              <a:buNone/>
            </a:pPr>
            <a:r>
              <a:rPr lang="ru-RU" sz="2800" dirty="0" err="1" smtClean="0"/>
              <a:t>Бахаулла</a:t>
            </a:r>
            <a:endParaRPr lang="ru-RU" sz="2800" dirty="0" smtClean="0"/>
          </a:p>
          <a:p>
            <a:pPr marL="0" indent="0">
              <a:buNone/>
            </a:pPr>
            <a:endParaRPr lang="ru-RU" dirty="0" smtClean="0"/>
          </a:p>
          <a:p>
            <a:pPr marL="0" indent="0">
              <a:buNone/>
            </a:pPr>
            <a:r>
              <a:rPr lang="ru-RU" dirty="0"/>
              <a:t> </a:t>
            </a:r>
            <a:r>
              <a:rPr lang="ru-RU" dirty="0" smtClean="0"/>
              <a:t>                          Не </a:t>
            </a:r>
            <a:r>
              <a:rPr lang="ru-RU" dirty="0"/>
              <a:t>мы выбрали </a:t>
            </a:r>
            <a:r>
              <a:rPr lang="ru-RU" dirty="0" err="1"/>
              <a:t>Бахауллу</a:t>
            </a:r>
            <a:r>
              <a:rPr lang="ru-RU" dirty="0"/>
              <a:t> - </a:t>
            </a:r>
            <a:r>
              <a:rPr lang="ru-RU" dirty="0" err="1"/>
              <a:t>Бахаулла</a:t>
            </a:r>
            <a:r>
              <a:rPr lang="ru-RU" dirty="0"/>
              <a:t> оказал нам честь и выбрал нас. </a:t>
            </a:r>
            <a:endParaRPr lang="ru-RU" dirty="0" smtClean="0"/>
          </a:p>
          <a:p>
            <a:endParaRPr lang="ru-RU" dirty="0"/>
          </a:p>
        </p:txBody>
      </p:sp>
    </p:spTree>
    <p:extLst>
      <p:ext uri="{BB962C8B-B14F-4D97-AF65-F5344CB8AC3E}">
        <p14:creationId xmlns:p14="http://schemas.microsoft.com/office/powerpoint/2010/main" val="30097893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sz="2800" dirty="0"/>
              <a:t> «Несравненный Создатель сотворил всех людей из единого вещества и превознес их сущность превыше прочих Своих творений. Посему успех или неудача, выигрыш или проигрыш зависят от собственных усилий человека. Чем настойчивее он в рвении своем, тем дальше продвигается вперед. Мы уповаем на то, что вешние ливни Божией щедрости помогут цветам подлинного понимания, произрасти на почве человеческих сердец и омоют сии сердца от всякой земной скверны.»  </a:t>
            </a:r>
            <a:r>
              <a:rPr lang="ru-RU" sz="2800" dirty="0" err="1"/>
              <a:t>Бахаулла</a:t>
            </a:r>
            <a:r>
              <a:rPr lang="ru-RU" sz="2800" dirty="0"/>
              <a:t>. Крупицы из Писаний, 34</a:t>
            </a:r>
          </a:p>
          <a:p>
            <a:pPr marL="0" indent="0">
              <a:buNone/>
            </a:pPr>
            <a:r>
              <a:rPr lang="ru-RU" sz="2800" dirty="0"/>
              <a:t> </a:t>
            </a:r>
          </a:p>
          <a:p>
            <a:pPr marL="0" indent="0">
              <a:buNone/>
            </a:pPr>
            <a:r>
              <a:rPr lang="ru-RU" dirty="0"/>
              <a:t>То есть, первое, в отличии от мистического момента принятия Бахауллы, украситься делами, а не словами и стать средоточием Божественных качеств, двигаться по этому пути, человек может сам. И, второе, если человек начал двигаться, </a:t>
            </a:r>
            <a:r>
              <a:rPr lang="ru-RU" dirty="0" err="1"/>
              <a:t>Бахаулла</a:t>
            </a:r>
            <a:r>
              <a:rPr lang="ru-RU" dirty="0"/>
              <a:t> надеется, что Бог поможет ему в этом. </a:t>
            </a:r>
          </a:p>
          <a:p>
            <a:endParaRPr lang="ru-RU" dirty="0" smtClean="0"/>
          </a:p>
          <a:p>
            <a:endParaRPr lang="ru-RU" dirty="0"/>
          </a:p>
        </p:txBody>
      </p:sp>
    </p:spTree>
    <p:extLst>
      <p:ext uri="{BB962C8B-B14F-4D97-AF65-F5344CB8AC3E}">
        <p14:creationId xmlns:p14="http://schemas.microsoft.com/office/powerpoint/2010/main" val="320127419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71135" y="0"/>
            <a:ext cx="10363200" cy="7512907"/>
          </a:xfrm>
        </p:spPr>
        <p:txBody>
          <a:bodyPr>
            <a:normAutofit fontScale="62500" lnSpcReduction="20000"/>
          </a:bodyPr>
          <a:lstStyle/>
          <a:p>
            <a:pPr marL="0" indent="0">
              <a:buNone/>
            </a:pPr>
            <a:r>
              <a:rPr lang="ru-RU" sz="2800" b="1" dirty="0"/>
              <a:t>Изначальная разница характеров</a:t>
            </a:r>
            <a:endParaRPr lang="ru-RU" sz="2800" dirty="0"/>
          </a:p>
          <a:p>
            <a:pPr marL="0" indent="0">
              <a:buNone/>
            </a:pPr>
            <a:r>
              <a:rPr lang="ru-RU" sz="2800" dirty="0"/>
              <a:t> </a:t>
            </a:r>
            <a:r>
              <a:rPr lang="ru-RU" sz="2800" dirty="0" smtClean="0"/>
              <a:t>«</a:t>
            </a:r>
            <a:r>
              <a:rPr lang="ru-RU" sz="2800" dirty="0"/>
              <a:t>Человек наделен врожденным характером, унаследованным характером и приобретенным характером, который является результатом воспитания и образования. В отношении врожденного характера можно сказать, что, хотя божественное творение совершенно и благо, все же при этом вследствие различий в степени проявления происходит разнообразие естественных качеств в человеке; все совершенны, но при этом более или менее, в зависимости от степени. … Различия же достоинств в плане культурного развития весьма велики, ибо образование и воспитание оказывают огромное влияние. … Образование и воспитание следует рассматривать как наиважнейшие факторы, ибо как в мире телесном болезни весьма заразительны, так и достоинства духа и сердца человеческого также способны передаваться.</a:t>
            </a:r>
          </a:p>
          <a:p>
            <a:pPr marL="0" indent="0">
              <a:buNone/>
            </a:pPr>
            <a:r>
              <a:rPr lang="ru-RU" sz="2800" dirty="0"/>
              <a:t>… способности бывают двух видов: естественные и приобретенные. Первые, дарованные Богом, заключают в себе только благо — в творении Бога нет зла; а вот приобретенные способности являются причиной появления зла. Например, с самого начала жизни младенца мы можем увидеть в нем признаки жадности, гнева и вспыльчивости. Казалось бы, можно сказать, что доброе и злое изначально присутствуют в человеческой сущности, но это противоречит полной благости природы и творения. Ответ на это таков — жадность, то есть стремление добиваться все большего и большего, есть похвальное качество, если оно правильно используется. Так, если человек жаден до знаний и наук или жаждет проявить сочувствие, щедрость и добиться справедливости, то это весьма похвально. … </a:t>
            </a:r>
          </a:p>
          <a:p>
            <a:pPr marL="0" indent="0">
              <a:buNone/>
            </a:pPr>
            <a:r>
              <a:rPr lang="ru-RU" sz="2800" dirty="0"/>
              <a:t>Итак очевидно, что в творении и в природе зла вообще не существует; но если естественные качества человека используются в нарушение закона, то они достойны порицания. … Подумайте о том, что худшим из качеств и </a:t>
            </a:r>
            <a:r>
              <a:rPr lang="ru-RU" sz="2800" dirty="0" err="1"/>
              <a:t>наигнуснейшим</a:t>
            </a:r>
            <a:r>
              <a:rPr lang="ru-RU" sz="2800" dirty="0"/>
              <a:t> из свойств, порождающим все зло, является ложь … Хуже свойства не бывает; ложь есть основание всех зол. Тем не менее, если доктор успокаивает больного, говоря: «Слава Богу, вам уже лучше, есть надежда на ваше выздоровление», — хотя эти слова не соответствуют истине, они все же могут утешить пациента и оказаться переломным моментом в ходе болезни. В таком случае ложь не заслуживает порицания.»</a:t>
            </a:r>
          </a:p>
          <a:p>
            <a:pPr marL="0" indent="0">
              <a:buNone/>
            </a:pPr>
            <a:r>
              <a:rPr lang="ru-RU" sz="2800" dirty="0"/>
              <a:t>Абдул-Баха. Ответы на некоторые вопросы, 57</a:t>
            </a:r>
          </a:p>
          <a:p>
            <a:endParaRPr lang="ru-RU" dirty="0" smtClean="0"/>
          </a:p>
          <a:p>
            <a:endParaRPr lang="ru-RU" dirty="0"/>
          </a:p>
        </p:txBody>
      </p:sp>
    </p:spTree>
    <p:extLst>
      <p:ext uri="{BB962C8B-B14F-4D97-AF65-F5344CB8AC3E}">
        <p14:creationId xmlns:p14="http://schemas.microsoft.com/office/powerpoint/2010/main" val="37803581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sz="2800" b="1" dirty="0"/>
              <a:t>Природа привычек</a:t>
            </a:r>
            <a:endParaRPr lang="ru-RU" sz="2800" dirty="0"/>
          </a:p>
          <a:p>
            <a:pPr marL="0" indent="0">
              <a:buNone/>
            </a:pPr>
            <a:r>
              <a:rPr lang="ru-RU" sz="2800" dirty="0"/>
              <a:t> </a:t>
            </a:r>
          </a:p>
          <a:p>
            <a:pPr marL="0" indent="0">
              <a:buNone/>
            </a:pPr>
            <a:r>
              <a:rPr lang="ru-RU" sz="2800" dirty="0"/>
              <a:t>Мы знаем, какие привычки мы хотим выработать. Но знание само по себе не вызывает у людей потребности произвести перемены в поведении. </a:t>
            </a:r>
          </a:p>
          <a:p>
            <a:pPr marL="0" indent="0">
              <a:buNone/>
            </a:pPr>
            <a:r>
              <a:rPr lang="ru-RU" sz="2800" dirty="0"/>
              <a:t>Мозг всё время ищет баланс между решением ситуации и экономией своих усилий. По этой причине, возник простой защитный механизм, гарантирующий мозгу оптимальное принятие решений при минимуме работы. Этот механизм – привычки. </a:t>
            </a:r>
          </a:p>
          <a:p>
            <a:endParaRPr lang="ru-RU" dirty="0" smtClean="0"/>
          </a:p>
          <a:p>
            <a:endParaRPr lang="ru-RU" dirty="0"/>
          </a:p>
        </p:txBody>
      </p:sp>
    </p:spTree>
    <p:extLst>
      <p:ext uri="{BB962C8B-B14F-4D97-AF65-F5344CB8AC3E}">
        <p14:creationId xmlns:p14="http://schemas.microsoft.com/office/powerpoint/2010/main" val="16835016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sz="2800" dirty="0"/>
              <a:t> </a:t>
            </a:r>
          </a:p>
          <a:p>
            <a:pPr marL="0" indent="0">
              <a:buNone/>
            </a:pPr>
            <a:r>
              <a:rPr lang="ru-RU" sz="2800" dirty="0"/>
              <a:t>«Узри, как опутали они себя своими праздными вымыслами и тщетными мечтаниями. Жизнью Моей клянусь! Они сами стали жертвами того, что их собственные сердца измыслили, и все же не замечают сего. Исходящее из их уст праздно и бесполезно, однако они не ведают о сем. Мы молим Бога, дабы Он щедро наделил милостью Своей всех людей и сподобил их познать Его и самих себя.» </a:t>
            </a:r>
            <a:r>
              <a:rPr lang="ru-RU" sz="2800" dirty="0" smtClean="0"/>
              <a:t> </a:t>
            </a:r>
          </a:p>
          <a:p>
            <a:pPr marL="0" indent="0">
              <a:buNone/>
            </a:pPr>
            <a:r>
              <a:rPr lang="ru-RU" sz="2800" dirty="0" smtClean="0"/>
              <a:t>Крупицы </a:t>
            </a:r>
            <a:r>
              <a:rPr lang="ru-RU" sz="2800" dirty="0"/>
              <a:t>из </a:t>
            </a:r>
            <a:r>
              <a:rPr lang="ru-RU" sz="2800" dirty="0" smtClean="0"/>
              <a:t>Писаний Бахауллы, 100</a:t>
            </a:r>
            <a:endParaRPr lang="ru-RU" sz="2800" dirty="0"/>
          </a:p>
          <a:p>
            <a:endParaRPr lang="ru-RU" dirty="0" smtClean="0"/>
          </a:p>
          <a:p>
            <a:endParaRPr lang="ru-RU" dirty="0"/>
          </a:p>
        </p:txBody>
      </p:sp>
    </p:spTree>
    <p:extLst>
      <p:ext uri="{BB962C8B-B14F-4D97-AF65-F5344CB8AC3E}">
        <p14:creationId xmlns:p14="http://schemas.microsoft.com/office/powerpoint/2010/main" val="38181873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sz="2800" dirty="0"/>
              <a:t>Одна из самых трудных задач для людей – отказаться от </a:t>
            </a:r>
            <a:r>
              <a:rPr lang="ru-RU" sz="2800" dirty="0" err="1"/>
              <a:t>чего­то</a:t>
            </a:r>
            <a:r>
              <a:rPr lang="ru-RU" sz="2800" dirty="0"/>
              <a:t> желаемого в данный момент ради </a:t>
            </a:r>
            <a:r>
              <a:rPr lang="ru-RU" sz="2800" dirty="0" err="1"/>
              <a:t>чего­то</a:t>
            </a:r>
            <a:r>
              <a:rPr lang="ru-RU" sz="2800" dirty="0"/>
              <a:t> иного в будущем. Наше подсознание подталкивает нас хотеть делать то, что кажется приятным в краткосрочной перспективе. </a:t>
            </a:r>
          </a:p>
          <a:p>
            <a:pPr marL="0" indent="0">
              <a:buNone/>
            </a:pPr>
            <a:r>
              <a:rPr lang="ru-RU" sz="2800" dirty="0"/>
              <a:t>Возьмём </a:t>
            </a:r>
            <a:r>
              <a:rPr lang="ru-RU" sz="2800" dirty="0" smtClean="0"/>
              <a:t>заповеди Моисея: </a:t>
            </a:r>
          </a:p>
          <a:p>
            <a:pPr marL="0" indent="0">
              <a:buNone/>
            </a:pPr>
            <a:r>
              <a:rPr lang="ru-RU" sz="2800" dirty="0" smtClean="0"/>
              <a:t>Не </a:t>
            </a:r>
            <a:r>
              <a:rPr lang="ru-RU" sz="2800" dirty="0"/>
              <a:t>укради .Не убий. Чти родителей своих. Не прелюбодействуй.</a:t>
            </a:r>
          </a:p>
          <a:p>
            <a:pPr marL="0" indent="0">
              <a:buNone/>
            </a:pPr>
            <a:r>
              <a:rPr lang="ru-RU" sz="2800" dirty="0"/>
              <a:t>Бог расположил эти заповеди в первой десятке не потому, что их легко соблюдать, а потому, что это крайне трудно – не сделать то, что представляется правильным здесь и сейчас, ради того, что, как вы знаете, окажется правильным позже. </a:t>
            </a:r>
          </a:p>
          <a:p>
            <a:endParaRPr lang="ru-RU" dirty="0" smtClean="0"/>
          </a:p>
          <a:p>
            <a:endParaRPr lang="ru-RU" dirty="0"/>
          </a:p>
        </p:txBody>
      </p:sp>
    </p:spTree>
    <p:extLst>
      <p:ext uri="{BB962C8B-B14F-4D97-AF65-F5344CB8AC3E}">
        <p14:creationId xmlns:p14="http://schemas.microsoft.com/office/powerpoint/2010/main" val="25979722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sz="3600" b="1" dirty="0" smtClean="0"/>
              <a:t>Мы можем выработать любые привычки!</a:t>
            </a:r>
          </a:p>
          <a:p>
            <a:pPr marL="0" indent="0">
              <a:buNone/>
            </a:pPr>
            <a:r>
              <a:rPr lang="ru-RU" sz="2800" dirty="0" smtClean="0"/>
              <a:t>«</a:t>
            </a:r>
            <a:r>
              <a:rPr lang="ru-RU" sz="2800" dirty="0"/>
              <a:t>Велика разница между миром человека и миром животных, между возвышенностью человека и униженностью животного, между совершенством человека и невежеством животного, между просвещенностью человека и темнотой животного, между триумфом человека и зависимостью животного! Все подвластно руке человека; он способен противостоять природе, тогда как все прочие создания у природы в плену: они не могут противиться ее требованиям. Только человек способен противостоять природе.» </a:t>
            </a:r>
            <a:endParaRPr lang="ru-RU" sz="2800" dirty="0" smtClean="0"/>
          </a:p>
          <a:p>
            <a:pPr marL="0" indent="0">
              <a:buNone/>
            </a:pPr>
            <a:r>
              <a:rPr lang="ru-RU" sz="2800" dirty="0" smtClean="0"/>
              <a:t>Абдул-Баха</a:t>
            </a:r>
            <a:r>
              <a:rPr lang="ru-RU" sz="2800" dirty="0"/>
              <a:t>. Ответы на некоторые вопросы, 43</a:t>
            </a:r>
          </a:p>
          <a:p>
            <a:endParaRPr lang="ru-RU" dirty="0" smtClean="0"/>
          </a:p>
          <a:p>
            <a:endParaRPr lang="ru-RU" dirty="0"/>
          </a:p>
        </p:txBody>
      </p:sp>
    </p:spTree>
    <p:extLst>
      <p:ext uri="{BB962C8B-B14F-4D97-AF65-F5344CB8AC3E}">
        <p14:creationId xmlns:p14="http://schemas.microsoft.com/office/powerpoint/2010/main" val="15528584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dirty="0"/>
              <a:t>«Людям требуется не только материальное благосостояние. Что им в высшей степени необходимо - это знать, как им жить. Они должны знать, кто они, для чего существуют и как им следует относиться друг к другу. После того, как они получат ответы на эти вопросы, им понадобится помощь, чтобы постепенно изменить свое каждодневное поведение с учетом этих ответов. Именно на решение этой основной проблемы человечества нам следует направить большую часть нашей энергии и ресурсов.»</a:t>
            </a:r>
            <a:r>
              <a:rPr lang="ru-RU" baseline="30000" dirty="0"/>
              <a:t> </a:t>
            </a:r>
          </a:p>
          <a:p>
            <a:pPr marL="0" indent="0">
              <a:buNone/>
            </a:pPr>
            <a:r>
              <a:rPr lang="ru-RU" dirty="0"/>
              <a:t>19.11.1974 к НДС Италии</a:t>
            </a:r>
          </a:p>
          <a:p>
            <a:endParaRPr lang="ru-RU" dirty="0"/>
          </a:p>
          <a:p>
            <a:endParaRPr lang="ru-RU" dirty="0"/>
          </a:p>
        </p:txBody>
      </p:sp>
    </p:spTree>
    <p:extLst>
      <p:ext uri="{BB962C8B-B14F-4D97-AF65-F5344CB8AC3E}">
        <p14:creationId xmlns:p14="http://schemas.microsoft.com/office/powerpoint/2010/main" val="39058697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sz="3600" b="1" dirty="0" smtClean="0"/>
              <a:t>Но зачем нам это надо?</a:t>
            </a:r>
          </a:p>
          <a:p>
            <a:pPr marL="0" indent="0">
              <a:buNone/>
            </a:pPr>
            <a:endParaRPr lang="ru-RU" sz="2800" dirty="0"/>
          </a:p>
          <a:p>
            <a:pPr marL="0" indent="0">
              <a:buNone/>
            </a:pPr>
            <a:r>
              <a:rPr lang="ru-RU" sz="2800" dirty="0" smtClean="0"/>
              <a:t>«Человек </a:t>
            </a:r>
            <a:r>
              <a:rPr lang="ru-RU" sz="2800" dirty="0"/>
              <a:t>по сути своей существо духовное, и только когда он живёт духовной жизнью, то по-настоящему счастлив» </a:t>
            </a:r>
            <a:endParaRPr lang="ru-RU" sz="2800" dirty="0" smtClean="0"/>
          </a:p>
          <a:p>
            <a:pPr marL="0" indent="0">
              <a:buNone/>
            </a:pPr>
            <a:r>
              <a:rPr lang="ru-RU" dirty="0" smtClean="0"/>
              <a:t>Абдул-Баха. </a:t>
            </a:r>
            <a:r>
              <a:rPr lang="ru-RU" dirty="0"/>
              <a:t>Парижские беседы. Духовные чаяния на Западе., цит. по Раскрывая наше духовное </a:t>
            </a:r>
            <a:r>
              <a:rPr lang="ru-RU" dirty="0" smtClean="0"/>
              <a:t>предназначение</a:t>
            </a:r>
          </a:p>
          <a:p>
            <a:pPr marL="0" indent="0">
              <a:buNone/>
            </a:pPr>
            <a:endParaRPr lang="ru-RU" dirty="0"/>
          </a:p>
          <a:p>
            <a:pPr marL="0" indent="0">
              <a:buNone/>
            </a:pPr>
            <a:r>
              <a:rPr lang="ru-RU" sz="2800" dirty="0" smtClean="0"/>
              <a:t>Поднимите руку, кто хочет быть счастлив?!</a:t>
            </a:r>
            <a:endParaRPr lang="ru-RU" sz="2800" dirty="0"/>
          </a:p>
          <a:p>
            <a:endParaRPr lang="ru-RU" dirty="0" smtClean="0"/>
          </a:p>
          <a:p>
            <a:endParaRPr lang="ru-RU" dirty="0"/>
          </a:p>
        </p:txBody>
      </p:sp>
    </p:spTree>
    <p:extLst>
      <p:ext uri="{BB962C8B-B14F-4D97-AF65-F5344CB8AC3E}">
        <p14:creationId xmlns:p14="http://schemas.microsoft.com/office/powerpoint/2010/main" val="16170383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sz="2800" dirty="0"/>
              <a:t>Напоследок, я приглашаю вас в путешествие по ступеням духовного поиска, </a:t>
            </a:r>
            <a:r>
              <a:rPr lang="ru-RU" sz="2800" dirty="0" smtClean="0"/>
              <a:t>описанного </a:t>
            </a:r>
            <a:r>
              <a:rPr lang="ru-RU" sz="2800" dirty="0" err="1" smtClean="0"/>
              <a:t>Бахауллой</a:t>
            </a:r>
            <a:r>
              <a:rPr lang="ru-RU" sz="2800" dirty="0" smtClean="0"/>
              <a:t> в своём мистическом произведении «Семь </a:t>
            </a:r>
            <a:r>
              <a:rPr lang="ru-RU" sz="2800" dirty="0"/>
              <a:t>д</a:t>
            </a:r>
            <a:r>
              <a:rPr lang="ru-RU" sz="2800" dirty="0" smtClean="0"/>
              <a:t>олин», которое </a:t>
            </a:r>
            <a:r>
              <a:rPr lang="ru-RU" sz="2800" dirty="0"/>
              <a:t>поможет яснее осознать значимость тех привычек</a:t>
            </a:r>
            <a:r>
              <a:rPr lang="ru-RU" sz="2800" dirty="0" smtClean="0"/>
              <a:t>, о которых мы говорили сегодня, </a:t>
            </a:r>
            <a:r>
              <a:rPr lang="ru-RU" sz="2800" dirty="0"/>
              <a:t>очертить путь, по которому должна </a:t>
            </a:r>
            <a:r>
              <a:rPr lang="ru-RU" sz="2800" dirty="0" smtClean="0"/>
              <a:t>пройти </a:t>
            </a:r>
            <a:r>
              <a:rPr lang="ru-RU" sz="2800" dirty="0"/>
              <a:t>душа, чтобы вкусить красоту Возлюбленного. </a:t>
            </a:r>
            <a:endParaRPr lang="ru-RU" sz="2800" dirty="0" smtClean="0"/>
          </a:p>
          <a:p>
            <a:pPr marL="0" indent="0">
              <a:buNone/>
            </a:pPr>
            <a:r>
              <a:rPr lang="ru-RU" sz="2800" dirty="0" smtClean="0"/>
              <a:t>«</a:t>
            </a:r>
            <a:r>
              <a:rPr lang="ru-RU" sz="2800" dirty="0"/>
              <a:t>У каждого свой путь до горних пределов бытия»</a:t>
            </a:r>
          </a:p>
          <a:p>
            <a:endParaRPr lang="ru-RU" dirty="0" smtClean="0"/>
          </a:p>
          <a:p>
            <a:endParaRPr lang="ru-RU" dirty="0"/>
          </a:p>
        </p:txBody>
      </p:sp>
    </p:spTree>
    <p:extLst>
      <p:ext uri="{BB962C8B-B14F-4D97-AF65-F5344CB8AC3E}">
        <p14:creationId xmlns:p14="http://schemas.microsoft.com/office/powerpoint/2010/main" val="3964037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88758" y="1334531"/>
            <a:ext cx="9811264" cy="4712041"/>
          </a:xfrm>
        </p:spPr>
        <p:txBody>
          <a:bodyPr>
            <a:normAutofit fontScale="77500" lnSpcReduction="20000"/>
          </a:bodyPr>
          <a:lstStyle/>
          <a:p>
            <a:pPr marL="0" indent="0">
              <a:buNone/>
            </a:pPr>
            <a:r>
              <a:rPr lang="ru-RU" sz="3600" dirty="0"/>
              <a:t>«Хвала Богу, что вывел бытие из небытия; начертал на скрижали человека таинства </a:t>
            </a:r>
            <a:r>
              <a:rPr lang="ru-RU" sz="3600" dirty="0" err="1"/>
              <a:t>предсуществования</a:t>
            </a:r>
            <a:r>
              <a:rPr lang="ru-RU" sz="3600" dirty="0"/>
              <a:t>; научил его чрез тайны Божественного речения тому, чего тот не ведал; обратил его во Светоносную Книгу для тех, кто уверовал и покорился; побудил его в сей черный и гибельный век свидетельствовать о сотворении всякой вещи и чудным голосом возвещать с вершины вечности в Превосходном Храме, дабы всякий человек мог исповедовать в себе и собою на ступени Явления Господа своего, что, воистину, нет Бога иного, кроме Него, и что всякий человек может обрести свой путь до горних пределов бытия, где при всяком созерцании он видел бы только Бога.» </a:t>
            </a:r>
            <a:endParaRPr lang="ru-RU" dirty="0" smtClean="0"/>
          </a:p>
          <a:p>
            <a:endParaRPr lang="ru-RU" dirty="0"/>
          </a:p>
        </p:txBody>
      </p:sp>
    </p:spTree>
    <p:extLst>
      <p:ext uri="{BB962C8B-B14F-4D97-AF65-F5344CB8AC3E}">
        <p14:creationId xmlns:p14="http://schemas.microsoft.com/office/powerpoint/2010/main" val="33725459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sz="2800" dirty="0"/>
              <a:t>1.	</a:t>
            </a:r>
            <a:r>
              <a:rPr lang="ru-RU" sz="2800" b="1" dirty="0"/>
              <a:t>Долина </a:t>
            </a:r>
            <a:r>
              <a:rPr lang="ru-RU" sz="2800" b="1" dirty="0" smtClean="0"/>
              <a:t>поиска</a:t>
            </a:r>
            <a:endParaRPr lang="ru-RU" sz="2800" b="1" dirty="0"/>
          </a:p>
          <a:p>
            <a:pPr marL="0" indent="0">
              <a:buNone/>
            </a:pPr>
            <a:r>
              <a:rPr lang="ru-RU" sz="2800" dirty="0"/>
              <a:t>Конь сей Долины – терпение; без терпения путник в сем странствии никуда не дойдет и ничего не достигнет. Но не пристало ему и падать духом; да не ослабеет он, даже если трудился целую вечность, и все же не сумел узреть красоты Друга. … Слугам сим надлежит очистить сердце свое, в коем источник Божественных сокровищ, от предубеждения; им должно отринуть подражание, то есть не следовать по стопам предков своих и родителей, и запереть врата приязни и вражды ко всем людям земли.</a:t>
            </a:r>
          </a:p>
          <a:p>
            <a:endParaRPr lang="ru-RU" dirty="0" smtClean="0"/>
          </a:p>
          <a:p>
            <a:endParaRPr lang="ru-RU" dirty="0"/>
          </a:p>
        </p:txBody>
      </p:sp>
    </p:spTree>
    <p:extLst>
      <p:ext uri="{BB962C8B-B14F-4D97-AF65-F5344CB8AC3E}">
        <p14:creationId xmlns:p14="http://schemas.microsoft.com/office/powerpoint/2010/main" val="4615547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878228" y="1524002"/>
            <a:ext cx="9580605" cy="4646139"/>
          </a:xfrm>
        </p:spPr>
        <p:txBody>
          <a:bodyPr>
            <a:normAutofit fontScale="92500" lnSpcReduction="10000"/>
          </a:bodyPr>
          <a:lstStyle/>
          <a:p>
            <a:pPr marL="0" indent="0">
              <a:buNone/>
            </a:pPr>
            <a:r>
              <a:rPr lang="ru-RU" sz="3600" dirty="0"/>
              <a:t>2.	</a:t>
            </a:r>
            <a:r>
              <a:rPr lang="ru-RU" sz="3600" b="1" dirty="0"/>
              <a:t>Долина </a:t>
            </a:r>
            <a:r>
              <a:rPr lang="ru-RU" sz="3600" b="1" dirty="0" smtClean="0"/>
              <a:t>любви </a:t>
            </a:r>
            <a:endParaRPr lang="ru-RU" sz="3600" b="1" dirty="0"/>
          </a:p>
          <a:p>
            <a:pPr marL="0" indent="0">
              <a:buNone/>
            </a:pPr>
            <a:r>
              <a:rPr lang="ru-RU" sz="3600" dirty="0"/>
              <a:t>Конь сей Долины – боль; если не будет боли, путешествие сие не закончится никогда. На здешней ступени у любящего нет иной мысли, кроме мысли о Возлюбленном, и нет иного прибежища, кроме Друга. Каждый миг он жертвует сотнею жизней на стезе Возлюбленного, с каждым шагом он повергает тысячу голов к ногам Любимого.</a:t>
            </a:r>
          </a:p>
          <a:p>
            <a:endParaRPr lang="ru-RU" dirty="0" smtClean="0"/>
          </a:p>
          <a:p>
            <a:endParaRPr lang="ru-RU" dirty="0"/>
          </a:p>
        </p:txBody>
      </p:sp>
    </p:spTree>
    <p:extLst>
      <p:ext uri="{BB962C8B-B14F-4D97-AF65-F5344CB8AC3E}">
        <p14:creationId xmlns:p14="http://schemas.microsoft.com/office/powerpoint/2010/main" val="13669274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sz="2800" b="1" dirty="0"/>
              <a:t>3.	Долина познания. </a:t>
            </a:r>
          </a:p>
          <a:p>
            <a:pPr marL="0" indent="0">
              <a:buNone/>
            </a:pPr>
            <a:r>
              <a:rPr lang="ru-RU" sz="2800" dirty="0"/>
              <a:t>Путник здешней Долины видит в созданиях Истинного только чистый промысел … В несправедливости он усматривает справедливость, а в справедливости – милость. В невежестве находит он множество скрытого знания, а в знании – несметное число явленных мудростей. Он разбивает клетку плотских страстей и общается с обитателями нетленного царства. Он восходит по лестнице внутренней правды и спешит к небесам внутреннего смысла.</a:t>
            </a:r>
          </a:p>
          <a:p>
            <a:endParaRPr lang="ru-RU" dirty="0" smtClean="0"/>
          </a:p>
          <a:p>
            <a:endParaRPr lang="ru-RU" dirty="0"/>
          </a:p>
        </p:txBody>
      </p:sp>
    </p:spTree>
    <p:extLst>
      <p:ext uri="{BB962C8B-B14F-4D97-AF65-F5344CB8AC3E}">
        <p14:creationId xmlns:p14="http://schemas.microsoft.com/office/powerpoint/2010/main" val="54131827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54661" y="1021493"/>
            <a:ext cx="10008971" cy="5461686"/>
          </a:xfrm>
        </p:spPr>
        <p:txBody>
          <a:bodyPr>
            <a:normAutofit fontScale="85000" lnSpcReduction="10000"/>
          </a:bodyPr>
          <a:lstStyle/>
          <a:p>
            <a:pPr marL="0" indent="0">
              <a:buNone/>
            </a:pPr>
            <a:r>
              <a:rPr lang="ru-RU" sz="3600" b="1" dirty="0"/>
              <a:t>4.	Долина единства</a:t>
            </a:r>
          </a:p>
          <a:p>
            <a:pPr marL="0" indent="0">
              <a:buNone/>
            </a:pPr>
            <a:r>
              <a:rPr lang="ru-RU" sz="3600" dirty="0"/>
              <a:t>На сей ступени он проницает завесы множественности, покидает плотские миры и достигает небес </a:t>
            </a:r>
            <a:r>
              <a:rPr lang="ru-RU" sz="3600" dirty="0" err="1"/>
              <a:t>единосущия</a:t>
            </a:r>
            <a:r>
              <a:rPr lang="ru-RU" sz="3600" dirty="0"/>
              <a:t>. Божиим слухом он слышит, Божиим оком постигает таинства Божественного творения. Он вступает в святилище Друга и как наперсник делит шатер с Возлюбленным. … Он не различает в себе ни имени, ни славы, ни чина, но находит хвалу себе в восхвалении Бога. … Он взирает на все оком </a:t>
            </a:r>
            <a:r>
              <a:rPr lang="ru-RU" sz="3600" dirty="0" err="1"/>
              <a:t>единости</a:t>
            </a:r>
            <a:r>
              <a:rPr lang="ru-RU" sz="3600" dirty="0"/>
              <a:t> и видит, как яркие лучи Божественного солнца с восхода Сути озаряют равно всякую сотворенную вещь, и огни </a:t>
            </a:r>
            <a:r>
              <a:rPr lang="ru-RU" sz="3600" dirty="0" err="1"/>
              <a:t>единосущия</a:t>
            </a:r>
            <a:r>
              <a:rPr lang="ru-RU" sz="3600" dirty="0"/>
              <a:t> сияют над всем творением.</a:t>
            </a:r>
          </a:p>
          <a:p>
            <a:endParaRPr lang="ru-RU" dirty="0" smtClean="0"/>
          </a:p>
          <a:p>
            <a:endParaRPr lang="ru-RU" dirty="0"/>
          </a:p>
        </p:txBody>
      </p:sp>
    </p:spTree>
    <p:extLst>
      <p:ext uri="{BB962C8B-B14F-4D97-AF65-F5344CB8AC3E}">
        <p14:creationId xmlns:p14="http://schemas.microsoft.com/office/powerpoint/2010/main" val="110757360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87612" y="1153299"/>
            <a:ext cx="9835977" cy="5140410"/>
          </a:xfrm>
        </p:spPr>
        <p:txBody>
          <a:bodyPr>
            <a:normAutofit fontScale="77500" lnSpcReduction="20000"/>
          </a:bodyPr>
          <a:lstStyle/>
          <a:p>
            <a:pPr marL="0" indent="0">
              <a:buNone/>
            </a:pPr>
            <a:r>
              <a:rPr lang="ru-RU" sz="3600" b="1" dirty="0"/>
              <a:t>5.	Долина удовлетворения</a:t>
            </a:r>
          </a:p>
          <a:p>
            <a:pPr marL="0" indent="0">
              <a:buNone/>
            </a:pPr>
            <a:r>
              <a:rPr lang="ru-RU" sz="3600" dirty="0"/>
              <a:t>В сей Долине он ощущает, как ветер Божественного удовлетворения веет от равнины духа. … От скорби переходит он к блаженству, от страдания к радости. Горе и рыдания его сменяются веселием и восторгом. Ибо на сей ступени путник видит красоту Друга во всякой вещи. Даже в огне прозревает он лик Возлюбленного. Во мнимости проницает он тайну истины и разгадывает в свойствах загадку Сущности. Ведь вздохом своим он сжег покровы и единым взором заставил спасть пелены; проницательный взгляд вперяет он в новое творение; просветленным сердцем постигает он утонченные истины. </a:t>
            </a:r>
          </a:p>
          <a:p>
            <a:endParaRPr lang="ru-RU" dirty="0" smtClean="0"/>
          </a:p>
          <a:p>
            <a:endParaRPr lang="ru-RU" dirty="0"/>
          </a:p>
        </p:txBody>
      </p:sp>
    </p:spTree>
    <p:extLst>
      <p:ext uri="{BB962C8B-B14F-4D97-AF65-F5344CB8AC3E}">
        <p14:creationId xmlns:p14="http://schemas.microsoft.com/office/powerpoint/2010/main" val="11392102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sz="2800" b="1" dirty="0"/>
              <a:t>6.	Долина удивления</a:t>
            </a:r>
          </a:p>
          <a:p>
            <a:pPr marL="0" indent="0">
              <a:buNone/>
            </a:pPr>
            <a:r>
              <a:rPr lang="ru-RU" sz="2800" dirty="0"/>
              <a:t> </a:t>
            </a:r>
            <a:r>
              <a:rPr lang="ru-RU" sz="2800" dirty="0" smtClean="0"/>
              <a:t>и (он) погружается </a:t>
            </a:r>
            <a:r>
              <a:rPr lang="ru-RU" sz="2800" dirty="0"/>
              <a:t>в океаны величия, и с каждым мигом удивление его растет. То он прозревает в обличии богатства саму бедность, а в сути свободы настоящее бессилие. То он застывает в безмолвии перед красотою Всеславного, то вновь сгибается под бременем жизни. Сколько таинственных деревьев вырвал с корнями сей смерч удивления, сколько душ исчерпал до дна! Ибо путник в здешней Долине повергнут в замешательство, хотя в глазах того, кто постиг, чудеса сии весьма почитаемы и любимы. Во всякое мгновение прозревает он дивный мир, новое творение, и переходит от восторга к восторгу, и забывается в благоговейном страхе перед делами Господа </a:t>
            </a:r>
            <a:r>
              <a:rPr lang="ru-RU" sz="2800" dirty="0" err="1"/>
              <a:t>Единости</a:t>
            </a:r>
            <a:r>
              <a:rPr lang="ru-RU" sz="2800" dirty="0"/>
              <a:t>.</a:t>
            </a:r>
          </a:p>
          <a:p>
            <a:endParaRPr lang="ru-RU" dirty="0" smtClean="0"/>
          </a:p>
          <a:p>
            <a:endParaRPr lang="ru-RU" dirty="0"/>
          </a:p>
        </p:txBody>
      </p:sp>
    </p:spTree>
    <p:extLst>
      <p:ext uri="{BB962C8B-B14F-4D97-AF65-F5344CB8AC3E}">
        <p14:creationId xmlns:p14="http://schemas.microsoft.com/office/powerpoint/2010/main" val="19100129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fontScale="70000" lnSpcReduction="20000"/>
          </a:bodyPr>
          <a:lstStyle/>
          <a:p>
            <a:pPr marL="0" indent="0">
              <a:buNone/>
            </a:pPr>
            <a:r>
              <a:rPr lang="ru-RU" sz="3600" b="1" dirty="0"/>
              <a:t>7.	Долина истинной бедности и полного уничтожения</a:t>
            </a:r>
          </a:p>
          <a:p>
            <a:pPr marL="0" indent="0">
              <a:buNone/>
            </a:pPr>
            <a:r>
              <a:rPr lang="ru-RU" sz="3600" dirty="0"/>
              <a:t>Сия ступень есть уничтожение личного и пребывание в Боге, бедность в личном и богатство в Желанном. Бедность, о коей здесь идет речь, означает </a:t>
            </a:r>
            <a:r>
              <a:rPr lang="ru-RU" sz="3600" dirty="0" err="1"/>
              <a:t>нестяжание</a:t>
            </a:r>
            <a:r>
              <a:rPr lang="ru-RU" sz="3600" dirty="0"/>
              <a:t> вещей </a:t>
            </a:r>
            <a:r>
              <a:rPr lang="ru-RU" sz="3600" dirty="0" err="1"/>
              <a:t>тварного</a:t>
            </a:r>
            <a:r>
              <a:rPr lang="ru-RU" sz="3600" dirty="0"/>
              <a:t> мира и богатство в вещах мира Божия. Ибо стоит истинно любящему и верному другу достичь присутствия Возлюбленного, как искры от красоты Возлюбленного и жар от сердца любящего воспалят пламя и сожгут все покровы и пелены. О да, все, чем он владеет, – от сердца до кожи – займется огнем, в коем ничто не уцелеет, кроме Друга.</a:t>
            </a:r>
          </a:p>
          <a:p>
            <a:pPr marL="0" indent="0">
              <a:buNone/>
            </a:pPr>
            <a:r>
              <a:rPr lang="ru-RU" sz="3600" dirty="0"/>
              <a:t>Поднявшийся на эту ступень очищен от всего, что принадлежит миру. Вот почему не имеет никакого значения, если достигшие океана Его присутствия не владеют ничем из преходящих вещей бренного мира, будь то внешнее достояние или личные мнения. Ибо любое имущество </a:t>
            </a:r>
            <a:r>
              <a:rPr lang="ru-RU" sz="3600" dirty="0" err="1"/>
              <a:t>тварных</a:t>
            </a:r>
            <a:r>
              <a:rPr lang="ru-RU" sz="3600" dirty="0"/>
              <a:t> существ ограничено их собственными пределами, а то, чем обладает Истинный, освящено превыше сего; дабы понять смысл этого речения, его надобно глубоко обдумать. </a:t>
            </a:r>
          </a:p>
          <a:p>
            <a:endParaRPr lang="ru-RU" dirty="0" smtClean="0"/>
          </a:p>
          <a:p>
            <a:endParaRPr lang="ru-RU" dirty="0"/>
          </a:p>
        </p:txBody>
      </p:sp>
    </p:spTree>
    <p:extLst>
      <p:ext uri="{BB962C8B-B14F-4D97-AF65-F5344CB8AC3E}">
        <p14:creationId xmlns:p14="http://schemas.microsoft.com/office/powerpoint/2010/main" val="261347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sz="2800" dirty="0" smtClean="0"/>
              <a:t>"</a:t>
            </a:r>
            <a:r>
              <a:rPr lang="ru-RU" sz="2800" dirty="0"/>
              <a:t>Возникнет раса людей несравненного нрава, что пройдет стопами отрешенности под всеми обитателями небес и земли и раскинет рукав святости над всем, что было создано из воды и глины</a:t>
            </a:r>
            <a:r>
              <a:rPr lang="ru-RU" sz="2800" dirty="0" smtClean="0"/>
              <a:t>."</a:t>
            </a:r>
            <a:endParaRPr lang="ru-RU" sz="2800" dirty="0"/>
          </a:p>
          <a:p>
            <a:pPr marL="0" indent="0">
              <a:buNone/>
            </a:pPr>
            <a:r>
              <a:rPr lang="ru-RU" dirty="0" err="1"/>
              <a:t>Бахаулла</a:t>
            </a:r>
            <a:r>
              <a:rPr lang="ru-RU" dirty="0"/>
              <a:t>, цит. по </a:t>
            </a:r>
            <a:r>
              <a:rPr lang="ru-RU" dirty="0" err="1"/>
              <a:t>Шоги</a:t>
            </a:r>
            <a:r>
              <a:rPr lang="ru-RU" dirty="0"/>
              <a:t> </a:t>
            </a:r>
            <a:r>
              <a:rPr lang="ru-RU" dirty="0" err="1"/>
              <a:t>Эффенди</a:t>
            </a:r>
            <a:r>
              <a:rPr lang="ru-RU" dirty="0"/>
              <a:t> «Пришествие Божественной справедливости»</a:t>
            </a:r>
          </a:p>
          <a:p>
            <a:endParaRPr lang="ru-RU" dirty="0"/>
          </a:p>
          <a:p>
            <a:endParaRPr lang="ru-RU" dirty="0"/>
          </a:p>
        </p:txBody>
      </p:sp>
    </p:spTree>
    <p:extLst>
      <p:ext uri="{BB962C8B-B14F-4D97-AF65-F5344CB8AC3E}">
        <p14:creationId xmlns:p14="http://schemas.microsoft.com/office/powerpoint/2010/main" val="55991255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31094" y="1540477"/>
            <a:ext cx="9835977" cy="4530810"/>
          </a:xfrm>
        </p:spPr>
        <p:txBody>
          <a:bodyPr>
            <a:normAutofit fontScale="77500" lnSpcReduction="20000"/>
          </a:bodyPr>
          <a:lstStyle/>
          <a:p>
            <a:pPr marL="0" indent="0">
              <a:buNone/>
            </a:pPr>
            <a:r>
              <a:rPr lang="ru-RU" sz="3600" dirty="0"/>
              <a:t>В здешней Долине путник минует ступени «единства бытия и </a:t>
            </a:r>
            <a:r>
              <a:rPr lang="ru-RU" sz="3600" dirty="0" smtClean="0"/>
              <a:t>свидетельства» </a:t>
            </a:r>
            <a:r>
              <a:rPr lang="ru-RU" sz="3600" dirty="0"/>
              <a:t>и достигает единства, что освящено превыше сих двух ступеней. Постичь сие можно только чрез состояние высшего восторга, но не чрез толкование или спор; каждый, кто достиг сей ступени странствия или уловил дыхание из сего сада, поймет, о чем Мы говорим.</a:t>
            </a:r>
          </a:p>
          <a:p>
            <a:pPr marL="0" indent="0">
              <a:buNone/>
            </a:pPr>
            <a:r>
              <a:rPr lang="ru-RU" sz="3600" dirty="0"/>
              <a:t>Во всех странствиях этих путнику не следует ни на волосок отклоняться от «Закона», ибо сие, воистину, есть тайна Пути и плод с Древа Истины; и на всех ступенях должно ему держаться за подол покорности заповедям и крепко сжимать вервь отречения от всего запретного, дабы насытился он из чаши Закона и известился о таинствах </a:t>
            </a:r>
            <a:r>
              <a:rPr lang="ru-RU" sz="3600" dirty="0" smtClean="0"/>
              <a:t>Истины.</a:t>
            </a:r>
            <a:endParaRPr lang="ru-RU" sz="3600" dirty="0"/>
          </a:p>
          <a:p>
            <a:endParaRPr lang="ru-RU" dirty="0" smtClean="0"/>
          </a:p>
          <a:p>
            <a:endParaRPr lang="ru-RU" dirty="0"/>
          </a:p>
        </p:txBody>
      </p:sp>
    </p:spTree>
    <p:extLst>
      <p:ext uri="{BB962C8B-B14F-4D97-AF65-F5344CB8AC3E}">
        <p14:creationId xmlns:p14="http://schemas.microsoft.com/office/powerpoint/2010/main" val="127192375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46420" y="1713471"/>
            <a:ext cx="9803027" cy="4555524"/>
          </a:xfrm>
        </p:spPr>
        <p:txBody>
          <a:bodyPr>
            <a:normAutofit fontScale="92500" lnSpcReduction="10000"/>
          </a:bodyPr>
          <a:lstStyle/>
          <a:p>
            <a:pPr marL="0" indent="0">
              <a:buNone/>
            </a:pPr>
            <a:r>
              <a:rPr lang="ru-RU" sz="3600" dirty="0"/>
              <a:t>Путешествия сии не имеют зримого окончания в мире времени, но одинокий путник, если снизойдет на него невидимое подтверждение и если Хранитель Дела поможет ему, способен одолеть все семь ступеней за семь шагов, нет, вернее, за семь вздохов, нет, вернее, единым духом, если Бог того захочет и пожелает. И сие от «Его милости, кому пожелает Он из слуг </a:t>
            </a:r>
            <a:r>
              <a:rPr lang="ru-RU" sz="3600" dirty="0" smtClean="0"/>
              <a:t>Своих».</a:t>
            </a:r>
            <a:endParaRPr lang="ru-RU" sz="3600" dirty="0"/>
          </a:p>
          <a:p>
            <a:pPr marL="0" indent="0">
              <a:buNone/>
            </a:pPr>
            <a:r>
              <a:rPr lang="ru-RU" sz="3600" dirty="0"/>
              <a:t> </a:t>
            </a:r>
          </a:p>
          <a:p>
            <a:endParaRPr lang="ru-RU" dirty="0"/>
          </a:p>
        </p:txBody>
      </p:sp>
    </p:spTree>
    <p:extLst>
      <p:ext uri="{BB962C8B-B14F-4D97-AF65-F5344CB8AC3E}">
        <p14:creationId xmlns:p14="http://schemas.microsoft.com/office/powerpoint/2010/main" val="21758839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688758" y="1095633"/>
            <a:ext cx="10074874" cy="5486400"/>
          </a:xfrm>
        </p:spPr>
        <p:txBody>
          <a:bodyPr>
            <a:normAutofit/>
          </a:bodyPr>
          <a:lstStyle/>
          <a:p>
            <a:pPr marL="0" indent="0" algn="ctr">
              <a:buNone/>
            </a:pPr>
            <a:r>
              <a:rPr lang="ru-RU" sz="3600" b="1" dirty="0"/>
              <a:t>Мир тому, кто следует Прямым Путем!  </a:t>
            </a:r>
          </a:p>
          <a:p>
            <a:pPr marL="0" indent="0" algn="ctr">
              <a:buNone/>
            </a:pPr>
            <a:r>
              <a:rPr lang="ru-RU" sz="3600" b="1" dirty="0"/>
              <a:t>Мир тем, кто следует Прямым Путем!</a:t>
            </a:r>
          </a:p>
          <a:p>
            <a:endParaRPr lang="ru-RU" sz="3600" dirty="0"/>
          </a:p>
          <a:p>
            <a:pPr marL="0" indent="0">
              <a:buNone/>
            </a:pPr>
            <a:r>
              <a:rPr lang="ru-RU" sz="3600" dirty="0"/>
              <a:t> </a:t>
            </a:r>
          </a:p>
          <a:p>
            <a:endParaRPr lang="ru-RU" dirty="0"/>
          </a:p>
        </p:txBody>
      </p:sp>
    </p:spTree>
    <p:extLst>
      <p:ext uri="{BB962C8B-B14F-4D97-AF65-F5344CB8AC3E}">
        <p14:creationId xmlns:p14="http://schemas.microsoft.com/office/powerpoint/2010/main" val="325645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sz="2800" dirty="0" err="1"/>
              <a:t>Бахаулла</a:t>
            </a:r>
            <a:r>
              <a:rPr lang="ru-RU" sz="2800" dirty="0"/>
              <a:t> дал нам духовное предприятие, успех от участия в котором будет определяться «постепенным изменением своего каждодневного поведения» с учетом  ответов на вопросы «кто мы, для чего существуем и как нам следует относиться друг к другу». </a:t>
            </a:r>
          </a:p>
          <a:p>
            <a:endParaRPr lang="ru-RU" dirty="0" smtClean="0"/>
          </a:p>
          <a:p>
            <a:endParaRPr lang="ru-RU" dirty="0"/>
          </a:p>
        </p:txBody>
      </p:sp>
    </p:spTree>
    <p:extLst>
      <p:ext uri="{BB962C8B-B14F-4D97-AF65-F5344CB8AC3E}">
        <p14:creationId xmlns:p14="http://schemas.microsoft.com/office/powerpoint/2010/main" val="3434531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sz="2800" dirty="0"/>
              <a:t>Дом Справедливости, пользуясь своими полномочиями «анализировать, классифицировать и согласовывать </a:t>
            </a:r>
            <a:r>
              <a:rPr lang="ru-RU" sz="2800" dirty="0" smtClean="0"/>
              <a:t>Писания» </a:t>
            </a:r>
            <a:r>
              <a:rPr lang="ru-RU" sz="2800" dirty="0"/>
              <a:t>ведёт Ковчег Завета. Мы можем исследовать послания Дома Справедливости с позиции: что такое культура бахаи? Ведь привычки мысли и действия – это по сути и есть очень удачно сформулированное определение культуры.</a:t>
            </a:r>
          </a:p>
          <a:p>
            <a:pPr marL="0" indent="0">
              <a:buNone/>
            </a:pPr>
            <a:r>
              <a:rPr lang="ru-RU" sz="2800" dirty="0"/>
              <a:t> </a:t>
            </a:r>
          </a:p>
          <a:p>
            <a:pPr marL="0" indent="0">
              <a:buNone/>
            </a:pPr>
            <a:r>
              <a:rPr lang="ru-RU" sz="2800" dirty="0"/>
              <a:t>*</a:t>
            </a:r>
            <a:r>
              <a:rPr lang="ru-RU" sz="2800" i="1" dirty="0"/>
              <a:t>Культура бахаи – привычки мысли и действия, уходящие своими корнями в Откровение Бахауллы (образ жизни)</a:t>
            </a:r>
            <a:endParaRPr lang="ru-RU" sz="2800" dirty="0"/>
          </a:p>
          <a:p>
            <a:endParaRPr lang="ru-RU" dirty="0" smtClean="0"/>
          </a:p>
          <a:p>
            <a:endParaRPr lang="ru-RU" dirty="0"/>
          </a:p>
        </p:txBody>
      </p:sp>
    </p:spTree>
    <p:extLst>
      <p:ext uri="{BB962C8B-B14F-4D97-AF65-F5344CB8AC3E}">
        <p14:creationId xmlns:p14="http://schemas.microsoft.com/office/powerpoint/2010/main" val="4024381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458099" y="683741"/>
            <a:ext cx="10503242" cy="6310183"/>
          </a:xfrm>
        </p:spPr>
        <p:txBody>
          <a:bodyPr>
            <a:normAutofit/>
          </a:bodyPr>
          <a:lstStyle/>
          <a:p>
            <a:pPr marL="0" indent="0">
              <a:buNone/>
            </a:pPr>
            <a:r>
              <a:rPr lang="ru-RU" sz="2800" b="1" dirty="0"/>
              <a:t>Быть и действовать – базовая установка привычек</a:t>
            </a:r>
            <a:endParaRPr lang="ru-RU" sz="2800" dirty="0"/>
          </a:p>
          <a:p>
            <a:pPr marL="0" indent="0">
              <a:buNone/>
            </a:pPr>
            <a:r>
              <a:rPr lang="ru-RU" sz="2800" dirty="0"/>
              <a:t>«Важность «действия», восстания на служение и сопровождения душ ближних своих, должна быть согласована с понятием «бытия», увеличения понимания принципов божественного учения и отображения духовных качеств в своей жизни». 29.12.2015, 36</a:t>
            </a:r>
          </a:p>
          <a:p>
            <a:endParaRPr lang="ru-RU" dirty="0" smtClean="0"/>
          </a:p>
          <a:p>
            <a:endParaRPr lang="ru-RU" dirty="0"/>
          </a:p>
        </p:txBody>
      </p:sp>
    </p:spTree>
    <p:extLst>
      <p:ext uri="{BB962C8B-B14F-4D97-AF65-F5344CB8AC3E}">
        <p14:creationId xmlns:p14="http://schemas.microsoft.com/office/powerpoint/2010/main" val="21752904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03120" y="1037391"/>
            <a:ext cx="8882448" cy="5939481"/>
          </a:xfrm>
        </p:spPr>
        <p:txBody>
          <a:bodyPr>
            <a:normAutofit fontScale="85000" lnSpcReduction="20000"/>
          </a:bodyPr>
          <a:lstStyle/>
          <a:p>
            <a:pPr marL="0" indent="0">
              <a:buNone/>
            </a:pPr>
            <a:r>
              <a:rPr lang="ru-RU" sz="3500" b="1" dirty="0"/>
              <a:t>Базовые привычки бахаи:</a:t>
            </a:r>
            <a:endParaRPr lang="ru-RU" sz="3500" dirty="0"/>
          </a:p>
          <a:p>
            <a:r>
              <a:rPr lang="ru-RU" sz="3200" i="1" dirty="0" smtClean="0"/>
              <a:t>Способствуют построению </a:t>
            </a:r>
            <a:r>
              <a:rPr lang="ru-RU" sz="3200" i="1" dirty="0"/>
              <a:t>себя</a:t>
            </a:r>
            <a:endParaRPr lang="ru-RU" sz="3200" dirty="0"/>
          </a:p>
          <a:p>
            <a:pPr marL="0" indent="0">
              <a:buNone/>
            </a:pPr>
            <a:r>
              <a:rPr lang="ru-RU" sz="3200" dirty="0"/>
              <a:t>1.	Обязательная молитва. </a:t>
            </a:r>
          </a:p>
          <a:p>
            <a:pPr marL="0" indent="0">
              <a:buNone/>
            </a:pPr>
            <a:r>
              <a:rPr lang="ru-RU" sz="3200" dirty="0"/>
              <a:t>2.	Медитация на </a:t>
            </a:r>
            <a:r>
              <a:rPr lang="ru-RU" sz="3200" dirty="0" err="1"/>
              <a:t>Наисвятое</a:t>
            </a:r>
            <a:r>
              <a:rPr lang="ru-RU" sz="3200" dirty="0"/>
              <a:t> Имя.</a:t>
            </a:r>
          </a:p>
          <a:p>
            <a:pPr marL="0" indent="0">
              <a:buNone/>
            </a:pPr>
            <a:r>
              <a:rPr lang="ru-RU" sz="3200" dirty="0"/>
              <a:t>3.	Размышление над Писаниями утром и вечером.</a:t>
            </a:r>
          </a:p>
          <a:p>
            <a:pPr marL="0" indent="0">
              <a:buNone/>
            </a:pPr>
            <a:r>
              <a:rPr lang="ru-RU" sz="3200" dirty="0" smtClean="0"/>
              <a:t>4.	Приведение </a:t>
            </a:r>
            <a:r>
              <a:rPr lang="ru-RU" sz="3200" dirty="0"/>
              <a:t>себя в </a:t>
            </a:r>
            <a:r>
              <a:rPr lang="ru-RU" sz="3200" dirty="0" smtClean="0"/>
              <a:t>соответствие</a:t>
            </a:r>
          </a:p>
          <a:p>
            <a:pPr marL="0" indent="0">
              <a:buNone/>
            </a:pPr>
            <a:endParaRPr lang="ru-RU" sz="3200" dirty="0"/>
          </a:p>
          <a:p>
            <a:r>
              <a:rPr lang="ru-RU" sz="3200" i="1" dirty="0"/>
              <a:t>Способствуют построению</a:t>
            </a:r>
            <a:r>
              <a:rPr lang="ru-RU" sz="3200" i="1" dirty="0" smtClean="0"/>
              <a:t> </a:t>
            </a:r>
            <a:r>
              <a:rPr lang="ru-RU" sz="3200" i="1" dirty="0"/>
              <a:t>общины</a:t>
            </a:r>
            <a:endParaRPr lang="ru-RU" sz="3200" dirty="0"/>
          </a:p>
          <a:p>
            <a:pPr marL="0" indent="0">
              <a:buNone/>
            </a:pPr>
            <a:r>
              <a:rPr lang="ru-RU" sz="3200" dirty="0"/>
              <a:t>5.	Развитие навыков для служения обществу </a:t>
            </a:r>
          </a:p>
          <a:p>
            <a:pPr marL="0" indent="0">
              <a:buNone/>
            </a:pPr>
            <a:r>
              <a:rPr lang="ru-RU" sz="3200" dirty="0"/>
              <a:t>6.	Изучение руководств.</a:t>
            </a:r>
          </a:p>
          <a:p>
            <a:pPr marL="0" indent="0">
              <a:buNone/>
            </a:pPr>
            <a:r>
              <a:rPr lang="ru-RU" sz="3200" dirty="0"/>
              <a:t>7.	Расширение круга участия</a:t>
            </a:r>
          </a:p>
          <a:p>
            <a:pPr marL="0" indent="0">
              <a:buNone/>
            </a:pPr>
            <a:r>
              <a:rPr lang="ru-RU" sz="3200" dirty="0"/>
              <a:t>8.	</a:t>
            </a:r>
            <a:r>
              <a:rPr lang="ru-RU" sz="3200" dirty="0"/>
              <a:t>С</a:t>
            </a:r>
            <a:r>
              <a:rPr lang="ru-RU" sz="3200" dirty="0" smtClean="0"/>
              <a:t>овещаться</a:t>
            </a:r>
            <a:endParaRPr lang="ru-RU" sz="3200" dirty="0"/>
          </a:p>
          <a:p>
            <a:pPr marL="0" indent="0">
              <a:buNone/>
            </a:pPr>
            <a:endParaRPr lang="ru-RU" sz="3200" dirty="0"/>
          </a:p>
          <a:p>
            <a:pPr marL="0" indent="0">
              <a:buNone/>
            </a:pPr>
            <a:endParaRPr lang="ru-RU" dirty="0" smtClean="0"/>
          </a:p>
          <a:p>
            <a:endParaRPr lang="ru-RU" dirty="0"/>
          </a:p>
        </p:txBody>
      </p:sp>
    </p:spTree>
    <p:extLst>
      <p:ext uri="{BB962C8B-B14F-4D97-AF65-F5344CB8AC3E}">
        <p14:creationId xmlns:p14="http://schemas.microsoft.com/office/powerpoint/2010/main" val="22284714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TM03457496[[fn=Параллакс]]</Template>
  <TotalTime>328</TotalTime>
  <Words>3315</Words>
  <Application>Microsoft Office PowerPoint</Application>
  <PresentationFormat>Широкоэкранный</PresentationFormat>
  <Paragraphs>175</Paragraphs>
  <Slides>52</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52</vt:i4>
      </vt:variant>
    </vt:vector>
  </HeadingPairs>
  <TitlesOfParts>
    <vt:vector size="55" baseType="lpstr">
      <vt:lpstr>Arial</vt:lpstr>
      <vt:lpstr>Corbel</vt:lpstr>
      <vt:lpstr>Параллакс</vt:lpstr>
      <vt:lpstr>Привычки мысли и действия, уходящие корнями в Откровение  Бахауллы</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http://bahai.ru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Привычки мысли и действия, уходящие корнями в Откровение  Бахауллы</dc:title>
  <dc:creator>Pichugin Igor</dc:creator>
  <cp:lastModifiedBy>Pichugin Igor</cp:lastModifiedBy>
  <cp:revision>15</cp:revision>
  <dcterms:created xsi:type="dcterms:W3CDTF">2016-08-06T16:31:37Z</dcterms:created>
  <dcterms:modified xsi:type="dcterms:W3CDTF">2016-08-07T09:48:41Z</dcterms:modified>
</cp:coreProperties>
</file>